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3" r:id="rId4"/>
    <p:sldMasterId id="2147483684" r:id="rId5"/>
    <p:sldMasterId id="214748368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</p:sldIdLst>
  <p:sldSz cy="5143500" cx="9144000"/>
  <p:notesSz cx="6858000" cy="9144000"/>
  <p:embeddedFontLst>
    <p:embeddedFont>
      <p:font typeface="Amatic SC"/>
      <p:regular r:id="rId79"/>
      <p:bold r:id="rId80"/>
    </p:embeddedFont>
    <p:embeddedFont>
      <p:font typeface="Source Code Pro"/>
      <p:regular r:id="rId81"/>
      <p:bold r:id="rId82"/>
      <p:italic r:id="rId83"/>
      <p:boldItalic r:id="rId84"/>
    </p:embeddedFont>
    <p:embeddedFont>
      <p:font typeface="Oswald"/>
      <p:regular r:id="rId85"/>
      <p:bold r:id="rId86"/>
    </p:embeddedFont>
    <p:embeddedFont>
      <p:font typeface="Bree Serif"/>
      <p:regular r:id="rId87"/>
    </p:embeddedFont>
    <p:embeddedFont>
      <p:font typeface="Alegreya"/>
      <p:regular r:id="rId88"/>
      <p:bold r:id="rId89"/>
      <p:italic r:id="rId90"/>
      <p:boldItalic r:id="rId9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DC2DFA9-943B-418E-9A2C-5BC27A7E09AF}">
  <a:tblStyle styleId="{7DC2DFA9-943B-418E-9A2C-5BC27A7E09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SourceCodePro-boldItalic.fntdata"/><Relationship Id="rId83" Type="http://schemas.openxmlformats.org/officeDocument/2006/relationships/font" Target="fonts/SourceCodePro-italic.fntdata"/><Relationship Id="rId42" Type="http://schemas.openxmlformats.org/officeDocument/2006/relationships/slide" Target="slides/slide35.xml"/><Relationship Id="rId86" Type="http://schemas.openxmlformats.org/officeDocument/2006/relationships/font" Target="fonts/Oswald-bold.fntdata"/><Relationship Id="rId41" Type="http://schemas.openxmlformats.org/officeDocument/2006/relationships/slide" Target="slides/slide34.xml"/><Relationship Id="rId85" Type="http://schemas.openxmlformats.org/officeDocument/2006/relationships/font" Target="fonts/Oswald-regular.fntdata"/><Relationship Id="rId44" Type="http://schemas.openxmlformats.org/officeDocument/2006/relationships/slide" Target="slides/slide37.xml"/><Relationship Id="rId88" Type="http://schemas.openxmlformats.org/officeDocument/2006/relationships/font" Target="fonts/Alegreya-regular.fntdata"/><Relationship Id="rId43" Type="http://schemas.openxmlformats.org/officeDocument/2006/relationships/slide" Target="slides/slide36.xml"/><Relationship Id="rId87" Type="http://schemas.openxmlformats.org/officeDocument/2006/relationships/font" Target="fonts/BreeSerif-regular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9" Type="http://schemas.openxmlformats.org/officeDocument/2006/relationships/font" Target="fonts/Alegreya-bold.fntdata"/><Relationship Id="rId80" Type="http://schemas.openxmlformats.org/officeDocument/2006/relationships/font" Target="fonts/AmaticSC-bold.fntdata"/><Relationship Id="rId82" Type="http://schemas.openxmlformats.org/officeDocument/2006/relationships/font" Target="fonts/SourceCodePro-bold.fntdata"/><Relationship Id="rId81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31" Type="http://schemas.openxmlformats.org/officeDocument/2006/relationships/slide" Target="slides/slide24.xml"/><Relationship Id="rId75" Type="http://schemas.openxmlformats.org/officeDocument/2006/relationships/slide" Target="slides/slide68.xml"/><Relationship Id="rId30" Type="http://schemas.openxmlformats.org/officeDocument/2006/relationships/slide" Target="slides/slide23.xml"/><Relationship Id="rId74" Type="http://schemas.openxmlformats.org/officeDocument/2006/relationships/slide" Target="slides/slide67.xml"/><Relationship Id="rId33" Type="http://schemas.openxmlformats.org/officeDocument/2006/relationships/slide" Target="slides/slide26.xml"/><Relationship Id="rId77" Type="http://schemas.openxmlformats.org/officeDocument/2006/relationships/slide" Target="slides/slide70.xml"/><Relationship Id="rId32" Type="http://schemas.openxmlformats.org/officeDocument/2006/relationships/slide" Target="slides/slide25.xml"/><Relationship Id="rId76" Type="http://schemas.openxmlformats.org/officeDocument/2006/relationships/slide" Target="slides/slide69.xml"/><Relationship Id="rId35" Type="http://schemas.openxmlformats.org/officeDocument/2006/relationships/slide" Target="slides/slide28.xml"/><Relationship Id="rId79" Type="http://schemas.openxmlformats.org/officeDocument/2006/relationships/font" Target="fonts/AmaticSC-regular.fntdata"/><Relationship Id="rId34" Type="http://schemas.openxmlformats.org/officeDocument/2006/relationships/slide" Target="slides/slide27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91" Type="http://schemas.openxmlformats.org/officeDocument/2006/relationships/font" Target="fonts/Alegreya-boldItalic.fntdata"/><Relationship Id="rId90" Type="http://schemas.openxmlformats.org/officeDocument/2006/relationships/font" Target="fonts/Alegreya-italic.fntdata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png>
</file>

<file path=ppt/media/image27.jpg>
</file>

<file path=ppt/media/image28.png>
</file>

<file path=ppt/media/image29.jpg>
</file>

<file path=ppt/media/image3.jpg>
</file>

<file path=ppt/media/image30.jp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jpg>
</file>

<file path=ppt/media/image47.png>
</file>

<file path=ppt/media/image48.gif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149e3a7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149e3a7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149e3a71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2149e3a71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149e3a71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2149e3a71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149e3a71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2149e3a71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149e3a71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2149e3a71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"/>
              <a:t>arrumar links</a:t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149e3a71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2149e3a71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149e3a71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2149e3a71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149e3a71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g2149e3a71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149e3a71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2149e3a71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030a6f4d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g2030a6f4d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030a6f4de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g2030a6f4de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65b4a4afd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65b4a4afd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030a6f4de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g2030a6f4de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030a6f4de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2030a6f4de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030a6f4de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2030a6f4de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030a6f4de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2030a6f4de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030a6f4de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030a6f4de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6bb0caea31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6bb0caea31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149e3a711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149e3a711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149e3a711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149e3a711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030a6f4de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030a6f4de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149e3a711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149e3a711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5a634c8c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5a634c8c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89af3baa9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89af3baa9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149e3a711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149e3a711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65c44cb91d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65c44cb91d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5b4a4afd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5b4a4afd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65b4a4afd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65b4a4afd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5c44cb91d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65c44cb91d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1º Motivo: Você vai mudar a sua forma de pensar!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2º Motivo: Programação é a nova disciplina básica da alfabetização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3º Motivo: Os softwares estão em tudo!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4º Motivo: Você já sabe programar! Só não te contaram...</a:t>
            </a:r>
            <a:endParaRPr sz="120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65c44cb91d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65c44cb91d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759bbdae5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759bbdae5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https://pythonhelp.wordpress.com/por-que-python/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65c44cb91d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65c44cb91d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759d016e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759d016e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5a634c8c9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5a634c8c9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759d016e9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759d016e9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759d016e9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759d016e9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759d016e9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759d016e9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759d016e9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759d016e9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759d016e90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759d016e9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759d016e90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759d016e90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759d016e90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759d016e90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P</a:t>
            </a:r>
            <a:r>
              <a:rPr lang="en"/>
              <a:t>ode conter números, desde que este não seja o primeiro caractere.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2 - PALAVRAS RESERVADAS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CARACTERES ESPECIAIS (ç, /, =, !, @, #, $, %, &amp;, /, ( ), [ ], ^, ~, ´)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4 - Sempre iniciar com leetra, a única exceção a esta regra é o caractere underline _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759d016e90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759d016e90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759d016e90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759d016e90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759d016e9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759d016e9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5b4a4afd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5b4a4afd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759d016e90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759d016e90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759d016e90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759d016e90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759d016e90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759d016e90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759d016e90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759d016e90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59d016e90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59d016e90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75a634c8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75a634c8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759d016e90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759d016e90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759d016e90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759d016e90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759d016e90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759d016e90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759d016e90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759d016e90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149e3a71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2149e3a71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759d016e90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759d016e90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759d016e90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759d016e90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759d016e90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759d016e90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759d016e90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759d016e90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759d016e90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759d016e90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759d016e90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759d016e90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759d016e90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759d016e90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759d016e90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759d016e90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759d016e90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759d016e90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759d016e90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759d016e90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149e3a71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2149e3a71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2149e3a711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2149e3a711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149e3a711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2149e3a711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149e3a71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2149e3a71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149e3a71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2149e3a71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bg>
      <p:bgPr>
        <a:solidFill>
          <a:srgbClr val="351C75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bg>
      <p:bgPr>
        <a:solidFill>
          <a:srgbClr val="351C75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457200" y="1203480"/>
            <a:ext cx="8229300" cy="29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bg>
      <p:bgPr>
        <a:solidFill>
          <a:srgbClr val="351C75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457200" y="120348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bg>
      <p:bgPr>
        <a:solidFill>
          <a:srgbClr val="351C75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457200" y="1203480"/>
            <a:ext cx="40158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6" name="Google Shape;66;p17"/>
          <p:cNvSpPr txBox="1"/>
          <p:nvPr>
            <p:ph idx="2" type="body"/>
          </p:nvPr>
        </p:nvSpPr>
        <p:spPr>
          <a:xfrm>
            <a:off x="4674240" y="1203480"/>
            <a:ext cx="40158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rgbClr val="351C75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bg>
      <p:bgPr>
        <a:solidFill>
          <a:srgbClr val="351C75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/>
          <p:nvPr>
            <p:ph idx="1" type="subTitle"/>
          </p:nvPr>
        </p:nvSpPr>
        <p:spPr>
          <a:xfrm>
            <a:off x="457200" y="205200"/>
            <a:ext cx="8229300" cy="39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bg>
      <p:bgPr>
        <a:solidFill>
          <a:srgbClr val="351C75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3" name="Google Shape;73;p20"/>
          <p:cNvSpPr txBox="1"/>
          <p:nvPr>
            <p:ph idx="1" type="body"/>
          </p:nvPr>
        </p:nvSpPr>
        <p:spPr>
          <a:xfrm>
            <a:off x="45720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4" name="Google Shape;74;p20"/>
          <p:cNvSpPr txBox="1"/>
          <p:nvPr>
            <p:ph idx="2" type="body"/>
          </p:nvPr>
        </p:nvSpPr>
        <p:spPr>
          <a:xfrm>
            <a:off x="457200" y="276192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5" name="Google Shape;75;p20"/>
          <p:cNvSpPr txBox="1"/>
          <p:nvPr>
            <p:ph idx="3" type="body"/>
          </p:nvPr>
        </p:nvSpPr>
        <p:spPr>
          <a:xfrm>
            <a:off x="4674240" y="1203480"/>
            <a:ext cx="40158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bg>
      <p:bgPr>
        <a:solidFill>
          <a:srgbClr val="351C75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8" name="Google Shape;78;p21"/>
          <p:cNvSpPr txBox="1"/>
          <p:nvPr>
            <p:ph idx="1" type="body"/>
          </p:nvPr>
        </p:nvSpPr>
        <p:spPr>
          <a:xfrm>
            <a:off x="457200" y="1203480"/>
            <a:ext cx="40158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" name="Google Shape;79;p21"/>
          <p:cNvSpPr txBox="1"/>
          <p:nvPr>
            <p:ph idx="2" type="body"/>
          </p:nvPr>
        </p:nvSpPr>
        <p:spPr>
          <a:xfrm>
            <a:off x="467424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0" name="Google Shape;80;p21"/>
          <p:cNvSpPr txBox="1"/>
          <p:nvPr>
            <p:ph idx="3" type="body"/>
          </p:nvPr>
        </p:nvSpPr>
        <p:spPr>
          <a:xfrm>
            <a:off x="4674240" y="276192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bg>
      <p:bgPr>
        <a:solidFill>
          <a:srgbClr val="351C75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3" name="Google Shape;83;p22"/>
          <p:cNvSpPr txBox="1"/>
          <p:nvPr>
            <p:ph idx="1" type="body"/>
          </p:nvPr>
        </p:nvSpPr>
        <p:spPr>
          <a:xfrm>
            <a:off x="45720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4" name="Google Shape;84;p22"/>
          <p:cNvSpPr txBox="1"/>
          <p:nvPr>
            <p:ph idx="2" type="body"/>
          </p:nvPr>
        </p:nvSpPr>
        <p:spPr>
          <a:xfrm>
            <a:off x="467424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5" name="Google Shape;85;p22"/>
          <p:cNvSpPr txBox="1"/>
          <p:nvPr>
            <p:ph idx="3" type="body"/>
          </p:nvPr>
        </p:nvSpPr>
        <p:spPr>
          <a:xfrm>
            <a:off x="457200" y="2761920"/>
            <a:ext cx="82293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bg>
      <p:bgPr>
        <a:solidFill>
          <a:srgbClr val="351C75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457200" y="1203480"/>
            <a:ext cx="82293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9" name="Google Shape;89;p23"/>
          <p:cNvSpPr txBox="1"/>
          <p:nvPr>
            <p:ph idx="2" type="body"/>
          </p:nvPr>
        </p:nvSpPr>
        <p:spPr>
          <a:xfrm>
            <a:off x="457200" y="2761920"/>
            <a:ext cx="82293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bg>
      <p:bgPr>
        <a:solidFill>
          <a:srgbClr val="351C75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2" name="Google Shape;92;p24"/>
          <p:cNvSpPr txBox="1"/>
          <p:nvPr>
            <p:ph idx="1" type="body"/>
          </p:nvPr>
        </p:nvSpPr>
        <p:spPr>
          <a:xfrm>
            <a:off x="45720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3" name="Google Shape;93;p24"/>
          <p:cNvSpPr txBox="1"/>
          <p:nvPr>
            <p:ph idx="2" type="body"/>
          </p:nvPr>
        </p:nvSpPr>
        <p:spPr>
          <a:xfrm>
            <a:off x="467424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4" name="Google Shape;94;p24"/>
          <p:cNvSpPr txBox="1"/>
          <p:nvPr>
            <p:ph idx="3" type="body"/>
          </p:nvPr>
        </p:nvSpPr>
        <p:spPr>
          <a:xfrm>
            <a:off x="4674240" y="276192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5" name="Google Shape;95;p24"/>
          <p:cNvSpPr txBox="1"/>
          <p:nvPr>
            <p:ph idx="4" type="body"/>
          </p:nvPr>
        </p:nvSpPr>
        <p:spPr>
          <a:xfrm>
            <a:off x="457200" y="276192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bg>
      <p:bgPr>
        <a:solidFill>
          <a:srgbClr val="351C75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title"/>
          </p:nvPr>
        </p:nvSpPr>
        <p:spPr>
          <a:xfrm>
            <a:off x="457200" y="205200"/>
            <a:ext cx="822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8" name="Google Shape;98;p25"/>
          <p:cNvSpPr txBox="1"/>
          <p:nvPr>
            <p:ph idx="1" type="body"/>
          </p:nvPr>
        </p:nvSpPr>
        <p:spPr>
          <a:xfrm>
            <a:off x="457200" y="120348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9" name="Google Shape;99;p25"/>
          <p:cNvSpPr txBox="1"/>
          <p:nvPr>
            <p:ph idx="2" type="body"/>
          </p:nvPr>
        </p:nvSpPr>
        <p:spPr>
          <a:xfrm>
            <a:off x="457200" y="120348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pic>
        <p:nvPicPr>
          <p:cNvPr id="100" name="Google Shape;100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FAC9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6113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b="0" i="0" sz="60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0" name="Google Shape;110;p2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1" name="Google Shape;111;p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 title and description">
    <p:bg>
      <p:bgPr>
        <a:solidFill>
          <a:schemeClr val="accent3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4" name="Google Shape;114;p28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115" name="Google Shape;115;p28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b="0" i="0" sz="4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6" name="Google Shape;116;p28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"/>
              <a:buNone/>
              <a:defRPr b="0" i="0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"/>
              <a:buNone/>
              <a:defRPr b="0" i="0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"/>
              <a:buNone/>
              <a:defRPr b="0" i="0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"/>
              <a:buNone/>
              <a:defRPr b="0" i="0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"/>
              <a:buNone/>
              <a:defRPr b="0" i="0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"/>
              <a:buNone/>
              <a:defRPr b="0" i="0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"/>
              <a:buNone/>
              <a:defRPr b="0" i="0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"/>
              <a:buNone/>
              <a:defRPr b="0" i="0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"/>
              <a:buNone/>
              <a:defRPr b="0" i="0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17" name="Google Shape;117;p28"/>
          <p:cNvSpPr txBox="1"/>
          <p:nvPr>
            <p:ph idx="2" type="body"/>
          </p:nvPr>
        </p:nvSpPr>
        <p:spPr>
          <a:xfrm>
            <a:off x="5029675" y="-9972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18" name="Google Shape;118;p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21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21" name="Google Shape;121;p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0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6113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30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b="0" i="0" sz="3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25" name="Google Shape;125;p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Google Shape;127;p31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128" name="Google Shape;128;p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29" name="Google Shape;129;p3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30" name="Google Shape;130;p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Google Shape;132;p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133" name="Google Shape;133;p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4" name="Google Shape;134;p32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35" name="Google Shape;135;p32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36" name="Google Shape;136;p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9" name="Google Shape;139;p3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 column 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142" name="Google Shape;142;p34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3" name="Google Shape;143;p34"/>
          <p:cNvSpPr txBox="1"/>
          <p:nvPr>
            <p:ph idx="1" type="body"/>
          </p:nvPr>
        </p:nvSpPr>
        <p:spPr>
          <a:xfrm>
            <a:off x="311700" y="1618203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None/>
              <a:defRPr b="0" i="0" sz="12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44" name="Google Shape;144;p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 point">
    <p:bg>
      <p:bgPr>
        <a:solidFill>
          <a:schemeClr val="lt2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5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b="0" i="0" sz="54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7" name="Google Shape;147;p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 number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Google Shape;149;p36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150" name="Google Shape;150;p36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12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12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12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12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12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12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12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12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12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51" name="Google Shape;151;p3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52" name="Google Shape;152;p3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bg>
      <p:bgPr>
        <a:solidFill>
          <a:srgbClr val="FFFFFF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8"/>
          <p:cNvSpPr txBox="1"/>
          <p:nvPr>
            <p:ph type="title"/>
          </p:nvPr>
        </p:nvSpPr>
        <p:spPr>
          <a:xfrm>
            <a:off x="303975" y="310400"/>
            <a:ext cx="4300800" cy="10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" name="Google Shape;158;p38"/>
          <p:cNvSpPr txBox="1"/>
          <p:nvPr>
            <p:ph idx="1" type="subTitle"/>
          </p:nvPr>
        </p:nvSpPr>
        <p:spPr>
          <a:xfrm>
            <a:off x="303975" y="1457300"/>
            <a:ext cx="43008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38"/>
          <p:cNvSpPr txBox="1"/>
          <p:nvPr>
            <p:ph idx="2" type="body"/>
          </p:nvPr>
        </p:nvSpPr>
        <p:spPr>
          <a:xfrm>
            <a:off x="303975" y="2815900"/>
            <a:ext cx="43008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indent="-2286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indent="-2286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indent="-2286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indent="-2286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indent="-2286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indent="-2286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indent="-2286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indent="-2286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0" name="Google Shape;16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AC933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4572000" y="0"/>
            <a:ext cx="4570800" cy="514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13"/>
          <p:cNvCxnSpPr/>
          <p:nvPr/>
        </p:nvCxnSpPr>
        <p:spPr>
          <a:xfrm>
            <a:off x="5029560" y="4495680"/>
            <a:ext cx="576000" cy="300"/>
          </a:xfrm>
          <a:prstGeom prst="straightConnector1">
            <a:avLst/>
          </a:prstGeom>
          <a:noFill/>
          <a:ln cap="rnd" cmpd="sng" w="19075">
            <a:solidFill>
              <a:srgbClr val="E91D63"/>
            </a:solidFill>
            <a:prstDash val="dashDot"/>
            <a:round/>
            <a:headEnd len="sm" w="sm" type="none"/>
            <a:tailEnd len="sm" w="sm" type="none"/>
          </a:ln>
        </p:spPr>
      </p:cxnSp>
      <p:sp>
        <p:nvSpPr>
          <p:cNvPr id="53" name="Google Shape;53;p13"/>
          <p:cNvSpPr txBox="1"/>
          <p:nvPr>
            <p:ph type="title"/>
          </p:nvPr>
        </p:nvSpPr>
        <p:spPr>
          <a:xfrm>
            <a:off x="45720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457200" y="120348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04" name="Google Shape;104;p2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None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05" name="Google Shape;105;p2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jp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jpg"/><Relationship Id="rId4" Type="http://schemas.openxmlformats.org/officeDocument/2006/relationships/image" Target="../media/image34.png"/><Relationship Id="rId5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jp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jp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jp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1" Type="http://schemas.openxmlformats.org/officeDocument/2006/relationships/image" Target="../media/image31.png"/><Relationship Id="rId10" Type="http://schemas.openxmlformats.org/officeDocument/2006/relationships/image" Target="../media/image39.png"/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7.png"/><Relationship Id="rId4" Type="http://schemas.openxmlformats.org/officeDocument/2006/relationships/image" Target="../media/image33.jpg"/><Relationship Id="rId9" Type="http://schemas.openxmlformats.org/officeDocument/2006/relationships/image" Target="../media/image40.png"/><Relationship Id="rId5" Type="http://schemas.openxmlformats.org/officeDocument/2006/relationships/image" Target="../media/image28.png"/><Relationship Id="rId6" Type="http://schemas.openxmlformats.org/officeDocument/2006/relationships/image" Target="../media/image51.png"/><Relationship Id="rId7" Type="http://schemas.openxmlformats.org/officeDocument/2006/relationships/image" Target="../media/image49.png"/><Relationship Id="rId8" Type="http://schemas.openxmlformats.org/officeDocument/2006/relationships/image" Target="../media/image29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8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Relationship Id="rId4" Type="http://schemas.openxmlformats.org/officeDocument/2006/relationships/hyperlink" Target="https://www.pyladies.com/locations/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8.png"/><Relationship Id="rId4" Type="http://schemas.openxmlformats.org/officeDocument/2006/relationships/image" Target="../media/image1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5.png"/><Relationship Id="rId4" Type="http://schemas.openxmlformats.org/officeDocument/2006/relationships/image" Target="../media/image37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44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30.jpg"/><Relationship Id="rId6" Type="http://schemas.openxmlformats.org/officeDocument/2006/relationships/image" Target="../media/image53.png"/><Relationship Id="rId7" Type="http://schemas.openxmlformats.org/officeDocument/2006/relationships/image" Target="../media/image14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41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43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14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42.jpg"/><Relationship Id="rId4" Type="http://schemas.openxmlformats.org/officeDocument/2006/relationships/image" Target="../media/image46.jpg"/><Relationship Id="rId5" Type="http://schemas.openxmlformats.org/officeDocument/2006/relationships/image" Target="../media/image45.png"/><Relationship Id="rId6" Type="http://schemas.openxmlformats.org/officeDocument/2006/relationships/image" Target="../media/image52.png"/><Relationship Id="rId7" Type="http://schemas.openxmlformats.org/officeDocument/2006/relationships/image" Target="../media/image50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1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9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b="0" i="0" lang="en" sz="60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Mulheres </a:t>
            </a:r>
            <a:r>
              <a:rPr lang="en"/>
              <a:t>na Tecnologia</a:t>
            </a:r>
            <a:endParaRPr/>
          </a:p>
        </p:txBody>
      </p:sp>
      <p:sp>
        <p:nvSpPr>
          <p:cNvPr id="166" name="Google Shape;166;p39"/>
          <p:cNvSpPr txBox="1"/>
          <p:nvPr>
            <p:ph idx="1" type="subTitle"/>
          </p:nvPr>
        </p:nvSpPr>
        <p:spPr>
          <a:xfrm>
            <a:off x="847900" y="3357950"/>
            <a:ext cx="8282400" cy="126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Oswald"/>
              <a:buNone/>
            </a:pPr>
            <a:r>
              <a:rPr lang="en" sz="2400"/>
              <a:t>Pyladies Parnaíba (parnaiba@pyladies.com)</a:t>
            </a:r>
            <a:endParaRPr sz="1400"/>
          </a:p>
        </p:txBody>
      </p:sp>
      <p:pic>
        <p:nvPicPr>
          <p:cNvPr id="167" name="Google Shape;16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25" y="3841750"/>
            <a:ext cx="1206675" cy="120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5350" y="-67125"/>
            <a:ext cx="1878651" cy="1878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9"/>
          <p:cNvSpPr txBox="1"/>
          <p:nvPr/>
        </p:nvSpPr>
        <p:spPr>
          <a:xfrm>
            <a:off x="2524750" y="3130674"/>
            <a:ext cx="4928700" cy="4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8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/>
              <a:t>Surgimento da Tecnologia Ascendente do Bluetooth, Wi-Fi e GPS</a:t>
            </a:r>
            <a:endParaRPr sz="3000"/>
          </a:p>
        </p:txBody>
      </p:sp>
      <p:pic>
        <p:nvPicPr>
          <p:cNvPr descr="constellation_3.jpg" id="236" name="Google Shape;23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0050" y="228600"/>
            <a:ext cx="1642176" cy="1822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lefone-com-wi-fi-em-uma-mao_318-33446.jpg" id="237" name="Google Shape;23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4150" y="2804375"/>
            <a:ext cx="1701800" cy="1701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uetooth-marketing.jpg" id="238" name="Google Shape;238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7650" y="1951050"/>
            <a:ext cx="2251251" cy="12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8"/>
          <p:cNvSpPr txBox="1"/>
          <p:nvPr>
            <p:ph idx="2" type="body"/>
          </p:nvPr>
        </p:nvSpPr>
        <p:spPr>
          <a:xfrm>
            <a:off x="5029675" y="-9972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902100"/>
            <a:ext cx="1241400" cy="124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Hedy Lamarr</a:t>
            </a:r>
            <a:endParaRPr/>
          </a:p>
        </p:txBody>
      </p:sp>
      <p:sp>
        <p:nvSpPr>
          <p:cNvPr id="246" name="Google Shape;246;p49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1940</a:t>
            </a:r>
            <a:endParaRPr/>
          </a:p>
        </p:txBody>
      </p:sp>
      <p:sp>
        <p:nvSpPr>
          <p:cNvPr id="247" name="Google Shape;247;p49"/>
          <p:cNvSpPr txBox="1"/>
          <p:nvPr>
            <p:ph idx="2" type="body"/>
          </p:nvPr>
        </p:nvSpPr>
        <p:spPr>
          <a:xfrm>
            <a:off x="4909550" y="248400"/>
            <a:ext cx="40452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Atriz e inventora austríaca</a:t>
            </a:r>
            <a:r>
              <a:rPr b="1" lang="en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b="1" i="0" lang="en" sz="18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radicada nos EUA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Lamarr-iQ-Cover-proof-2-977x653.jpeg" id="248" name="Google Shape;24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3652" y="356850"/>
            <a:ext cx="3836999" cy="2564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3725" y="3996400"/>
            <a:ext cx="1147100" cy="114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lang="en"/>
              <a:t>Criptoanálise e Matemática</a:t>
            </a:r>
            <a:endParaRPr/>
          </a:p>
        </p:txBody>
      </p:sp>
      <p:sp>
        <p:nvSpPr>
          <p:cNvPr id="255" name="Google Shape;255;p50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1941</a:t>
            </a:r>
            <a:endParaRPr/>
          </a:p>
        </p:txBody>
      </p:sp>
      <p:pic>
        <p:nvPicPr>
          <p:cNvPr descr="3318600273_3ef4c48d0a.jpg" id="256" name="Google Shape;25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625" y="161425"/>
            <a:ext cx="3309525" cy="2674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rypto1.jpg" id="257" name="Google Shape;257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7725" y="3073125"/>
            <a:ext cx="2332300" cy="190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50"/>
          <p:cNvSpPr txBox="1"/>
          <p:nvPr>
            <p:ph idx="2" type="body"/>
          </p:nvPr>
        </p:nvSpPr>
        <p:spPr>
          <a:xfrm>
            <a:off x="5029675" y="-9972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003925"/>
            <a:ext cx="1139574" cy="113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1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lang="en"/>
              <a:t>Joan Clarke</a:t>
            </a:r>
            <a:endParaRPr/>
          </a:p>
        </p:txBody>
      </p:sp>
      <p:sp>
        <p:nvSpPr>
          <p:cNvPr id="265" name="Google Shape;265;p51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194</a:t>
            </a:r>
            <a:r>
              <a:rPr lang="en"/>
              <a:t>6</a:t>
            </a:r>
            <a:endParaRPr/>
          </a:p>
        </p:txBody>
      </p:sp>
      <p:sp>
        <p:nvSpPr>
          <p:cNvPr id="266" name="Google Shape;266;p51"/>
          <p:cNvSpPr txBox="1"/>
          <p:nvPr>
            <p:ph idx="2" type="body"/>
          </p:nvPr>
        </p:nvSpPr>
        <p:spPr>
          <a:xfrm>
            <a:off x="5014250" y="2658900"/>
            <a:ext cx="3837000" cy="18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Criptoanalista do Projeto Enigma e Matemática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turing_bombe.jpg" id="267" name="Google Shape;26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7080" y="0"/>
            <a:ext cx="3591374" cy="2773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003925"/>
            <a:ext cx="1139574" cy="113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Grace Hopper</a:t>
            </a:r>
            <a:endParaRPr/>
          </a:p>
        </p:txBody>
      </p:sp>
      <p:sp>
        <p:nvSpPr>
          <p:cNvPr id="274" name="Google Shape;274;p52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1950</a:t>
            </a:r>
            <a:endParaRPr/>
          </a:p>
        </p:txBody>
      </p:sp>
      <p:sp>
        <p:nvSpPr>
          <p:cNvPr id="275" name="Google Shape;275;p52"/>
          <p:cNvSpPr txBox="1"/>
          <p:nvPr>
            <p:ph idx="2" type="body"/>
          </p:nvPr>
        </p:nvSpPr>
        <p:spPr>
          <a:xfrm>
            <a:off x="4877900" y="2867950"/>
            <a:ext cx="3837000" cy="224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Almirante da marinha dos EUA e PHD em </a:t>
            </a:r>
            <a:r>
              <a:rPr b="1" lang="en">
                <a:latin typeface="Oswald"/>
                <a:ea typeface="Oswald"/>
                <a:cs typeface="Oswald"/>
                <a:sym typeface="Oswald"/>
              </a:rPr>
              <a:t>Matemática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Vara-Women-Code-1200.jpg" id="276" name="Google Shape;27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950" y="629475"/>
            <a:ext cx="4213299" cy="23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988525"/>
            <a:ext cx="1154975" cy="115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lang="en"/>
              <a:t>Sistemas Complexos</a:t>
            </a:r>
            <a:endParaRPr/>
          </a:p>
        </p:txBody>
      </p:sp>
      <p:pic>
        <p:nvPicPr>
          <p:cNvPr descr="margaret-hamilton-mit-apollo-code_0.jpg" id="283" name="Google Shape;28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5625" y="287050"/>
            <a:ext cx="3016376" cy="20109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o-busca-organica.png" id="284" name="Google Shape;284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1463" y="2549125"/>
            <a:ext cx="3444700" cy="18583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53"/>
          <p:cNvSpPr txBox="1"/>
          <p:nvPr>
            <p:ph idx="2" type="body"/>
          </p:nvPr>
        </p:nvSpPr>
        <p:spPr>
          <a:xfrm>
            <a:off x="5029675" y="-9972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977225"/>
            <a:ext cx="1231974" cy="123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Margaret Hamilton</a:t>
            </a:r>
            <a:endParaRPr/>
          </a:p>
        </p:txBody>
      </p:sp>
      <p:sp>
        <p:nvSpPr>
          <p:cNvPr id="292" name="Google Shape;292;p54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1963</a:t>
            </a:r>
            <a:endParaRPr/>
          </a:p>
        </p:txBody>
      </p:sp>
      <p:sp>
        <p:nvSpPr>
          <p:cNvPr id="293" name="Google Shape;293;p54"/>
          <p:cNvSpPr txBox="1"/>
          <p:nvPr>
            <p:ph idx="2" type="body"/>
          </p:nvPr>
        </p:nvSpPr>
        <p:spPr>
          <a:xfrm>
            <a:off x="4863975" y="2335800"/>
            <a:ext cx="4045200" cy="28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rPr b="1" i="0" lang="en" sz="19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Engenheira de </a:t>
            </a: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S</a:t>
            </a:r>
            <a:r>
              <a:rPr b="1" i="0" lang="en" sz="19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oftware e </a:t>
            </a: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E</a:t>
            </a:r>
            <a:r>
              <a:rPr b="1" i="0" lang="en" sz="19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mpresária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lune_fr5_2012-04-02_apollo_ingenieurs_15_margaret_hamilton.jpg" id="294" name="Google Shape;29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3975" y="592525"/>
            <a:ext cx="4045199" cy="227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867700"/>
            <a:ext cx="1275799" cy="1275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5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Karen Sparck Jones</a:t>
            </a:r>
            <a:endParaRPr/>
          </a:p>
        </p:txBody>
      </p:sp>
      <p:sp>
        <p:nvSpPr>
          <p:cNvPr id="301" name="Google Shape;301;p55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1972</a:t>
            </a:r>
            <a:endParaRPr/>
          </a:p>
        </p:txBody>
      </p:sp>
      <p:sp>
        <p:nvSpPr>
          <p:cNvPr id="302" name="Google Shape;302;p55"/>
          <p:cNvSpPr txBox="1"/>
          <p:nvPr>
            <p:ph idx="2" type="body"/>
          </p:nvPr>
        </p:nvSpPr>
        <p:spPr>
          <a:xfrm>
            <a:off x="4996550" y="2867950"/>
            <a:ext cx="3837000" cy="190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Cientista da Computação e </a:t>
            </a:r>
            <a:r>
              <a:rPr b="1" lang="en">
                <a:latin typeface="Oswald"/>
                <a:ea typeface="Oswald"/>
                <a:cs typeface="Oswald"/>
                <a:sym typeface="Oswald"/>
              </a:rPr>
              <a:t>desenvolvedora do sistema de buscas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Karen_Spärck.jpg" id="303" name="Google Shape;303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4952" y="147450"/>
            <a:ext cx="2255400" cy="300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98000"/>
            <a:ext cx="1345500" cy="13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6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O que aconteceu</a:t>
            </a:r>
            <a:r>
              <a:rPr b="0" i="0" lang="en" sz="46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?</a:t>
            </a:r>
            <a:endParaRPr/>
          </a:p>
        </p:txBody>
      </p:sp>
      <p:sp>
        <p:nvSpPr>
          <p:cNvPr id="310" name="Google Shape;310;p56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Porque as mulheres deixaram de ser destaque</a:t>
            </a: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</a:t>
            </a:r>
            <a:endParaRPr/>
          </a:p>
        </p:txBody>
      </p:sp>
      <p:pic>
        <p:nvPicPr>
          <p:cNvPr descr="gender-gap-300x232.jpg" id="311" name="Google Shape;31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2999" y="849437"/>
            <a:ext cx="4173000" cy="322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6"/>
          <p:cNvSpPr txBox="1"/>
          <p:nvPr>
            <p:ph idx="2" type="body"/>
          </p:nvPr>
        </p:nvSpPr>
        <p:spPr>
          <a:xfrm>
            <a:off x="5029675" y="-9972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934850"/>
            <a:ext cx="1208650" cy="12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7"/>
          <p:cNvSpPr txBox="1"/>
          <p:nvPr>
            <p:ph idx="1" type="body"/>
          </p:nvPr>
        </p:nvSpPr>
        <p:spPr>
          <a:xfrm>
            <a:off x="3172625" y="4654150"/>
            <a:ext cx="36252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Oswald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Turma de 1971 - USP</a:t>
            </a:r>
            <a:endParaRPr b="1"/>
          </a:p>
        </p:txBody>
      </p:sp>
      <p:pic>
        <p:nvPicPr>
          <p:cNvPr descr="Ciencia-da-Computacao-USP.jpg" id="319" name="Google Shape;319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7000" y="163100"/>
            <a:ext cx="6394200" cy="439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0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Quem somos ? </a:t>
            </a:r>
            <a:endParaRPr/>
          </a:p>
        </p:txBody>
      </p:sp>
      <p:pic>
        <p:nvPicPr>
          <p:cNvPr id="175" name="Google Shape;17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500" y="-67125"/>
            <a:ext cx="1516500" cy="15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dos cursos.jpg" id="324" name="Google Shape;324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37" y="152400"/>
            <a:ext cx="77058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9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De onde veio o ester</a:t>
            </a:r>
            <a:r>
              <a:rPr lang="en"/>
              <a:t>e</a:t>
            </a:r>
            <a:r>
              <a:rPr b="0" i="0" lang="en" sz="3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ótipo?</a:t>
            </a:r>
            <a:endParaRPr/>
          </a:p>
        </p:txBody>
      </p:sp>
      <p:pic>
        <p:nvPicPr>
          <p:cNvPr id="330" name="Google Shape;33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60250"/>
            <a:ext cx="1383250" cy="138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rinquedos genero.jpg" id="335" name="Google Shape;33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725" y="413224"/>
            <a:ext cx="8513100" cy="426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rd-46422.jpg" id="340" name="Google Shape;340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0812" y="373600"/>
            <a:ext cx="5502300" cy="41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2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Pouco número de mulheres</a:t>
            </a:r>
            <a:r>
              <a:rPr lang="en"/>
              <a:t> </a:t>
            </a:r>
            <a:br>
              <a:rPr lang="en"/>
            </a:br>
            <a:endParaRPr/>
          </a:p>
        </p:txBody>
      </p:sp>
      <p:pic>
        <p:nvPicPr>
          <p:cNvPr id="346" name="Google Shape;34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19975"/>
            <a:ext cx="1423524" cy="142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2" name="Google Shape;35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Síndrome do impostor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58" name="Google Shape;358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46825"/>
            <a:ext cx="1396675" cy="13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5"/>
          <p:cNvSpPr txBox="1"/>
          <p:nvPr>
            <p:ph type="title"/>
          </p:nvPr>
        </p:nvSpPr>
        <p:spPr>
          <a:xfrm>
            <a:off x="430800" y="1628000"/>
            <a:ext cx="8282400" cy="17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Sexismo e estereótipo de gênero, tanto na universidade quanto nos locais de trabalho.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64" name="Google Shape;36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612525"/>
            <a:ext cx="1530975" cy="15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Iniciativas femininas</a:t>
            </a:r>
            <a:endParaRPr/>
          </a:p>
        </p:txBody>
      </p:sp>
      <p:pic>
        <p:nvPicPr>
          <p:cNvPr id="370" name="Google Shape;37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466" y="0"/>
            <a:ext cx="2031171" cy="82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6200" y="3873625"/>
            <a:ext cx="3051600" cy="76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9150" y="39376"/>
            <a:ext cx="2476500" cy="8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5273" y="4316350"/>
            <a:ext cx="2557801" cy="82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6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48" y="4191125"/>
            <a:ext cx="2557798" cy="85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6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31325" y="39375"/>
            <a:ext cx="2538451" cy="1474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6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07700" y="661500"/>
            <a:ext cx="1684250" cy="8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6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18700" y="905075"/>
            <a:ext cx="1851150" cy="60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6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34150" y="3582100"/>
            <a:ext cx="2691150" cy="6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7"/>
          <p:cNvSpPr txBox="1"/>
          <p:nvPr>
            <p:ph type="title"/>
          </p:nvPr>
        </p:nvSpPr>
        <p:spPr>
          <a:xfrm>
            <a:off x="430800" y="1746875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“A tecnologia transforma o mundo e as mulheres transformam a tecnologia”</a:t>
            </a:r>
            <a:r>
              <a:rPr b="1" lang="en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.</a:t>
            </a:r>
            <a:endParaRPr b="1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Amatic SC"/>
                <a:ea typeface="Amatic SC"/>
                <a:cs typeface="Amatic SC"/>
                <a:sym typeface="Amatic SC"/>
              </a:rPr>
              <a:t>(instituto Anita </a:t>
            </a:r>
            <a:r>
              <a:rPr b="1" lang="en" sz="2400">
                <a:solidFill>
                  <a:srgbClr val="FFFF00"/>
                </a:solidFill>
                <a:latin typeface="Amatic SC"/>
                <a:ea typeface="Amatic SC"/>
                <a:cs typeface="Amatic SC"/>
                <a:sym typeface="Amatic SC"/>
              </a:rPr>
              <a:t>Borg)</a:t>
            </a:r>
            <a:endParaRPr b="1" sz="2400">
              <a:solidFill>
                <a:srgbClr val="FFFF00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11371"/>
                </a:solidFill>
                <a:latin typeface="Bree Serif"/>
                <a:ea typeface="Bree Serif"/>
                <a:cs typeface="Bree Serif"/>
                <a:sym typeface="Bree Serif"/>
              </a:rPr>
              <a:t>PyLadies</a:t>
            </a:r>
            <a:endParaRPr sz="3600">
              <a:solidFill>
                <a:srgbClr val="61137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1" name="Google Shape;181;p41"/>
          <p:cNvSpPr txBox="1"/>
          <p:nvPr>
            <p:ph idx="1" type="body"/>
          </p:nvPr>
        </p:nvSpPr>
        <p:spPr>
          <a:xfrm>
            <a:off x="311700" y="1897450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legreya"/>
              <a:buChar char="●"/>
            </a:pPr>
            <a:r>
              <a:rPr b="1" lang="en" sz="2400">
                <a:solidFill>
                  <a:srgbClr val="222222"/>
                </a:solidFill>
                <a:highlight>
                  <a:srgbClr val="FFFFFF"/>
                </a:highlight>
                <a:latin typeface="Alegreya"/>
                <a:ea typeface="Alegreya"/>
                <a:cs typeface="Alegreya"/>
                <a:sym typeface="Alegreya"/>
              </a:rPr>
              <a:t>Nosso desejo é instigar meninas,mulheres a entrarem na área da tecnologia</a:t>
            </a:r>
            <a:endParaRPr b="1" sz="2400">
              <a:latin typeface="Alegreya"/>
              <a:ea typeface="Alegreya"/>
              <a:cs typeface="Alegreya"/>
              <a:sym typeface="Alegrey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legreya"/>
              <a:buChar char="●"/>
            </a:pPr>
            <a:r>
              <a:rPr b="1" lang="en" sz="240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Comunidade internacional</a:t>
            </a:r>
            <a:endParaRPr b="1" sz="2400">
              <a:solidFill>
                <a:srgbClr val="000000"/>
              </a:solidFill>
              <a:latin typeface="Alegreya"/>
              <a:ea typeface="Alegreya"/>
              <a:cs typeface="Alegreya"/>
              <a:sym typeface="Alegrey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legreya"/>
              <a:buChar char="●"/>
            </a:pPr>
            <a:r>
              <a:rPr b="1" lang="en" sz="240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Origem nos EUA</a:t>
            </a:r>
            <a:endParaRPr b="1" sz="2400">
              <a:solidFill>
                <a:srgbClr val="000000"/>
              </a:solidFill>
              <a:latin typeface="Alegreya"/>
              <a:ea typeface="Alegreya"/>
              <a:cs typeface="Alegreya"/>
              <a:sym typeface="Alegrey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legreya"/>
              <a:buChar char="●"/>
            </a:pPr>
            <a:r>
              <a:rPr b="1" lang="en" sz="240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Criada em abril de 2011, em Los Angeles por 7 mulheres! &lt;3 </a:t>
            </a:r>
            <a:endParaRPr b="1" sz="2400">
              <a:solidFill>
                <a:srgbClr val="000000"/>
              </a:solidFill>
              <a:latin typeface="Alegreya"/>
              <a:ea typeface="Alegreya"/>
              <a:cs typeface="Alegreya"/>
              <a:sym typeface="Alegreya"/>
            </a:endParaRPr>
          </a:p>
        </p:txBody>
      </p:sp>
      <p:pic>
        <p:nvPicPr>
          <p:cNvPr id="182" name="Google Shape;18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5350" y="-67125"/>
            <a:ext cx="1878651" cy="1878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Uma mana ajuda a outra</a:t>
            </a:r>
            <a:endParaRPr/>
          </a:p>
        </p:txBody>
      </p:sp>
      <p:sp>
        <p:nvSpPr>
          <p:cNvPr id="389" name="Google Shape;389;p68"/>
          <p:cNvSpPr/>
          <p:nvPr/>
        </p:nvSpPr>
        <p:spPr>
          <a:xfrm>
            <a:off x="6913900" y="2359875"/>
            <a:ext cx="594900" cy="524700"/>
          </a:xfrm>
          <a:prstGeom prst="hear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61C75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na.gif" id="394" name="Google Shape;394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7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Introdução a lógica de programação com python</a:t>
            </a:r>
            <a:endParaRPr/>
          </a:p>
        </p:txBody>
      </p:sp>
      <p:pic>
        <p:nvPicPr>
          <p:cNvPr id="400" name="Google Shape;40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5100" y="-67125"/>
            <a:ext cx="1448901" cy="1448901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70"/>
          <p:cNvSpPr txBox="1"/>
          <p:nvPr/>
        </p:nvSpPr>
        <p:spPr>
          <a:xfrm>
            <a:off x="778925" y="3115650"/>
            <a:ext cx="7338000" cy="85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7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Lógica de Programação</a:t>
            </a:r>
            <a:endParaRPr/>
          </a:p>
        </p:txBody>
      </p:sp>
      <p:pic>
        <p:nvPicPr>
          <p:cNvPr id="407" name="Google Shape;40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500" y="-67125"/>
            <a:ext cx="1516500" cy="15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2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é “programar” ?</a:t>
            </a:r>
            <a:endParaRPr/>
          </a:p>
        </p:txBody>
      </p:sp>
      <p:pic>
        <p:nvPicPr>
          <p:cNvPr id="413" name="Google Shape;41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500" y="-67125"/>
            <a:ext cx="1516500" cy="15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 que aprender a programar ?</a:t>
            </a:r>
            <a:endParaRPr/>
          </a:p>
        </p:txBody>
      </p:sp>
      <p:pic>
        <p:nvPicPr>
          <p:cNvPr id="419" name="Google Shape;419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1975" y="-67125"/>
            <a:ext cx="1422026" cy="142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7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 quê python ?</a:t>
            </a:r>
            <a:endParaRPr/>
          </a:p>
        </p:txBody>
      </p:sp>
      <p:pic>
        <p:nvPicPr>
          <p:cNvPr id="425" name="Google Shape;425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500" y="-67125"/>
            <a:ext cx="1516500" cy="15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5"/>
          <p:cNvSpPr txBox="1"/>
          <p:nvPr>
            <p:ph idx="4294967295" type="body"/>
          </p:nvPr>
        </p:nvSpPr>
        <p:spPr>
          <a:xfrm>
            <a:off x="357275" y="562325"/>
            <a:ext cx="8226300" cy="37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❖"/>
            </a:pPr>
            <a:r>
              <a:rPr lang="en" sz="2100">
                <a:solidFill>
                  <a:srgbClr val="000000"/>
                </a:solidFill>
              </a:rPr>
              <a:t>Simplicidade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❖"/>
            </a:pPr>
            <a:r>
              <a:rPr lang="en" sz="2100">
                <a:solidFill>
                  <a:srgbClr val="000000"/>
                </a:solidFill>
              </a:rPr>
              <a:t>Documentação rica e em PT-BR!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❖"/>
            </a:pPr>
            <a:r>
              <a:rPr lang="en" sz="2100">
                <a:solidFill>
                  <a:srgbClr val="000000"/>
                </a:solidFill>
              </a:rPr>
              <a:t>Várias bibliotecas para ensino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❖"/>
            </a:pPr>
            <a:r>
              <a:rPr lang="en" sz="2100">
                <a:solidFill>
                  <a:srgbClr val="000000"/>
                </a:solidFill>
              </a:rPr>
              <a:t>A linguagem vai direto ao ponto. Foco no problema, sem perder tempo na sintaxe</a:t>
            </a:r>
            <a:endParaRPr sz="21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❖"/>
            </a:pPr>
            <a:r>
              <a:rPr lang="en" sz="2100">
                <a:solidFill>
                  <a:srgbClr val="000000"/>
                </a:solidFill>
              </a:rPr>
              <a:t>Comunidade Fantástica! </a:t>
            </a:r>
            <a:endParaRPr sz="2100">
              <a:solidFill>
                <a:srgbClr val="000000"/>
              </a:solidFill>
            </a:endParaRPr>
          </a:p>
        </p:txBody>
      </p:sp>
      <p:sp>
        <p:nvSpPr>
          <p:cNvPr id="431" name="Google Shape;431;p75"/>
          <p:cNvSpPr/>
          <p:nvPr/>
        </p:nvSpPr>
        <p:spPr>
          <a:xfrm>
            <a:off x="4302275" y="4272000"/>
            <a:ext cx="336300" cy="324600"/>
          </a:xfrm>
          <a:prstGeom prst="hear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Algoritmo</a:t>
            </a:r>
            <a:endParaRPr/>
          </a:p>
        </p:txBody>
      </p:sp>
      <p:pic>
        <p:nvPicPr>
          <p:cNvPr id="437" name="Google Shape;43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500" y="-67125"/>
            <a:ext cx="1516500" cy="15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7"/>
          <p:cNvSpPr txBox="1"/>
          <p:nvPr>
            <p:ph type="title"/>
          </p:nvPr>
        </p:nvSpPr>
        <p:spPr>
          <a:xfrm>
            <a:off x="430800" y="1813500"/>
            <a:ext cx="8282400" cy="1516500"/>
          </a:xfrm>
          <a:prstGeom prst="rect">
            <a:avLst/>
          </a:prstGeom>
          <a:solidFill>
            <a:srgbClr val="61137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Como descreveria o ato de fazer o café?</a:t>
            </a:r>
            <a:endParaRPr sz="4800"/>
          </a:p>
        </p:txBody>
      </p:sp>
      <p:pic>
        <p:nvPicPr>
          <p:cNvPr id="443" name="Google Shape;443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500" y="-67125"/>
            <a:ext cx="1516500" cy="15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42"/>
          <p:cNvPicPr preferRelativeResize="0"/>
          <p:nvPr/>
        </p:nvPicPr>
        <p:blipFill rotWithShape="1">
          <a:blip r:embed="rId3">
            <a:alphaModFix/>
          </a:blip>
          <a:srcRect b="16627" l="10935" r="44098" t="24700"/>
          <a:stretch/>
        </p:blipFill>
        <p:spPr>
          <a:xfrm>
            <a:off x="484188" y="143900"/>
            <a:ext cx="8175626" cy="4460874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42"/>
          <p:cNvSpPr txBox="1"/>
          <p:nvPr/>
        </p:nvSpPr>
        <p:spPr>
          <a:xfrm>
            <a:off x="603425" y="4604775"/>
            <a:ext cx="7340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https://www.pyladies.com/locations/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11371"/>
                </a:solidFill>
              </a:rPr>
              <a:t>Fazer Café!</a:t>
            </a:r>
            <a:endParaRPr sz="3600">
              <a:solidFill>
                <a:srgbClr val="611371"/>
              </a:solidFill>
            </a:endParaRPr>
          </a:p>
        </p:txBody>
      </p:sp>
      <p:sp>
        <p:nvSpPr>
          <p:cNvPr id="449" name="Google Shape;449;p78"/>
          <p:cNvSpPr txBox="1"/>
          <p:nvPr>
            <p:ph idx="4294967295" type="body"/>
          </p:nvPr>
        </p:nvSpPr>
        <p:spPr>
          <a:xfrm>
            <a:off x="311700" y="1174250"/>
            <a:ext cx="8520600" cy="3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1. Encher a chaleira de água</a:t>
            </a:r>
            <a:br>
              <a:rPr lang="en" sz="2000">
                <a:solidFill>
                  <a:srgbClr val="000000"/>
                </a:solidFill>
              </a:rPr>
            </a:br>
            <a:r>
              <a:rPr lang="en" sz="2000">
                <a:solidFill>
                  <a:srgbClr val="000000"/>
                </a:solidFill>
              </a:rPr>
              <a:t>2. Colocar a chaleira para ferver</a:t>
            </a:r>
            <a:br>
              <a:rPr lang="en" sz="2000">
                <a:solidFill>
                  <a:srgbClr val="000000"/>
                </a:solidFill>
              </a:rPr>
            </a:br>
            <a:r>
              <a:rPr lang="en" sz="2000">
                <a:solidFill>
                  <a:srgbClr val="000000"/>
                </a:solidFill>
              </a:rPr>
              <a:t>3. Preparar o porta-filtro com o filtro sobre o bule</a:t>
            </a:r>
            <a:br>
              <a:rPr lang="en" sz="2000">
                <a:solidFill>
                  <a:srgbClr val="000000"/>
                </a:solidFill>
              </a:rPr>
            </a:br>
            <a:r>
              <a:rPr lang="en" sz="2000">
                <a:solidFill>
                  <a:srgbClr val="000000"/>
                </a:solidFill>
              </a:rPr>
              <a:t>4. Colocar duas colheres de pó de café no filtro</a:t>
            </a:r>
            <a:br>
              <a:rPr lang="en" sz="2000">
                <a:solidFill>
                  <a:srgbClr val="000000"/>
                </a:solidFill>
              </a:rPr>
            </a:br>
            <a:r>
              <a:rPr lang="en" sz="2000">
                <a:solidFill>
                  <a:srgbClr val="000000"/>
                </a:solidFill>
              </a:rPr>
              <a:t>5. Se a água estiver fervendo, acrescentar meio litro de água ao filtro; Senão continue esperando</a:t>
            </a:r>
            <a:br>
              <a:rPr lang="en" sz="2000">
                <a:solidFill>
                  <a:srgbClr val="000000"/>
                </a:solidFill>
              </a:rPr>
            </a:br>
            <a:r>
              <a:rPr lang="en" sz="2000">
                <a:solidFill>
                  <a:srgbClr val="000000"/>
                </a:solidFill>
              </a:rPr>
              <a:t>6. Aguardar coar</a:t>
            </a:r>
            <a:br>
              <a:rPr lang="en" sz="2000">
                <a:solidFill>
                  <a:srgbClr val="000000"/>
                </a:solidFill>
              </a:rPr>
            </a:br>
            <a:r>
              <a:rPr lang="en" sz="2000">
                <a:solidFill>
                  <a:srgbClr val="000000"/>
                </a:solidFill>
              </a:rPr>
              <a:t>7. Adoçar a gosto</a:t>
            </a:r>
            <a:endParaRPr sz="2000">
              <a:solidFill>
                <a:srgbClr val="000000"/>
              </a:solidFill>
            </a:endParaRPr>
          </a:p>
        </p:txBody>
      </p:sp>
      <p:pic>
        <p:nvPicPr>
          <p:cNvPr id="450" name="Google Shape;450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950" y="-67125"/>
            <a:ext cx="1516050" cy="151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9"/>
          <p:cNvSpPr/>
          <p:nvPr/>
        </p:nvSpPr>
        <p:spPr>
          <a:xfrm>
            <a:off x="1133550" y="1359700"/>
            <a:ext cx="1310850" cy="1161000"/>
          </a:xfrm>
          <a:prstGeom prst="flowChartDocument">
            <a:avLst/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Código Fonte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456" name="Google Shape;456;p79"/>
          <p:cNvSpPr/>
          <p:nvPr/>
        </p:nvSpPr>
        <p:spPr>
          <a:xfrm>
            <a:off x="6457000" y="1339000"/>
            <a:ext cx="1625700" cy="1161000"/>
          </a:xfrm>
          <a:prstGeom prst="roundRect">
            <a:avLst>
              <a:gd fmla="val 16667" name="adj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Saída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457" name="Google Shape;457;p79"/>
          <p:cNvCxnSpPr>
            <a:stCxn id="455" idx="3"/>
          </p:cNvCxnSpPr>
          <p:nvPr/>
        </p:nvCxnSpPr>
        <p:spPr>
          <a:xfrm flipH="1" rot="10800000">
            <a:off x="2444400" y="1611400"/>
            <a:ext cx="1152300" cy="328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8" name="Google Shape;458;p79"/>
          <p:cNvCxnSpPr/>
          <p:nvPr/>
        </p:nvCxnSpPr>
        <p:spPr>
          <a:xfrm flipH="1" rot="10800000">
            <a:off x="5079100" y="1559800"/>
            <a:ext cx="1392300" cy="75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9" name="Google Shape;459;p79"/>
          <p:cNvSpPr txBox="1"/>
          <p:nvPr>
            <p:ph type="title"/>
          </p:nvPr>
        </p:nvSpPr>
        <p:spPr>
          <a:xfrm>
            <a:off x="311700" y="20492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11371"/>
                </a:solidFill>
              </a:rPr>
              <a:t>Execução do Programa</a:t>
            </a:r>
            <a:endParaRPr sz="3600">
              <a:solidFill>
                <a:srgbClr val="611371"/>
              </a:solidFill>
            </a:endParaRPr>
          </a:p>
        </p:txBody>
      </p:sp>
      <p:pic>
        <p:nvPicPr>
          <p:cNvPr descr="eps.png" id="460" name="Google Shape;460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0050" y="3066625"/>
            <a:ext cx="4624075" cy="1754625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79"/>
          <p:cNvSpPr/>
          <p:nvPr/>
        </p:nvSpPr>
        <p:spPr>
          <a:xfrm flipH="1" rot="5400000">
            <a:off x="2266500" y="1782125"/>
            <a:ext cx="555550" cy="199750"/>
          </a:xfrm>
          <a:prstGeom prst="flowChartManualOperation">
            <a:avLst/>
          </a:prstGeom>
          <a:solidFill>
            <a:srgbClr val="38761D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79"/>
          <p:cNvSpPr/>
          <p:nvPr/>
        </p:nvSpPr>
        <p:spPr>
          <a:xfrm flipH="1" rot="5400000">
            <a:off x="4929013" y="2090288"/>
            <a:ext cx="533425" cy="233250"/>
          </a:xfrm>
          <a:prstGeom prst="flowChartManualOperation">
            <a:avLst/>
          </a:prstGeom>
          <a:solidFill>
            <a:srgbClr val="38761D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79"/>
          <p:cNvSpPr/>
          <p:nvPr/>
        </p:nvSpPr>
        <p:spPr>
          <a:xfrm>
            <a:off x="3636788" y="1301500"/>
            <a:ext cx="1473000" cy="11610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</a:rPr>
              <a:t>Interpretador</a:t>
            </a:r>
            <a:endParaRPr b="1">
              <a:solidFill>
                <a:srgbClr val="F3F3F3"/>
              </a:solidFill>
            </a:endParaRPr>
          </a:p>
        </p:txBody>
      </p:sp>
      <p:pic>
        <p:nvPicPr>
          <p:cNvPr id="464" name="Google Shape;464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3975" y="0"/>
            <a:ext cx="1392300" cy="139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Instalação do idle: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470" name="Google Shape;470;p80"/>
          <p:cNvSpPr txBox="1"/>
          <p:nvPr>
            <p:ph idx="4294967295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</a:rPr>
              <a:t>https://www.python.org/downloads/</a:t>
            </a:r>
            <a:endParaRPr sz="2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000000"/>
                </a:solidFill>
              </a:rPr>
              <a:t>http://python.org.br/instalacao-windows</a:t>
            </a:r>
            <a:endParaRPr sz="2200">
              <a:solidFill>
                <a:srgbClr val="000000"/>
              </a:solidFill>
            </a:endParaRPr>
          </a:p>
        </p:txBody>
      </p:sp>
      <p:pic>
        <p:nvPicPr>
          <p:cNvPr id="471" name="Google Shape;471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6550" y="-67125"/>
            <a:ext cx="1247450" cy="124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8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11371"/>
                </a:solidFill>
              </a:rPr>
              <a:t>Variáveis, para que servem ? </a:t>
            </a:r>
            <a:endParaRPr sz="3600">
              <a:solidFill>
                <a:srgbClr val="611371"/>
              </a:solidFill>
            </a:endParaRPr>
          </a:p>
        </p:txBody>
      </p:sp>
      <p:sp>
        <p:nvSpPr>
          <p:cNvPr id="477" name="Google Shape;477;p81"/>
          <p:cNvSpPr txBox="1"/>
          <p:nvPr/>
        </p:nvSpPr>
        <p:spPr>
          <a:xfrm>
            <a:off x="1947050" y="2774575"/>
            <a:ext cx="4478400" cy="159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mensagem = </a:t>
            </a:r>
            <a:r>
              <a:rPr lang="en" sz="2000">
                <a:solidFill>
                  <a:srgbClr val="00FF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“Olá Mundo!”</a:t>
            </a:r>
            <a:endParaRPr sz="2000">
              <a:solidFill>
                <a:srgbClr val="00FF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idade = 23</a:t>
            </a:r>
            <a:endParaRPr sz="2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pi = 3.14159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78" name="Google Shape;478;p81"/>
          <p:cNvSpPr txBox="1"/>
          <p:nvPr/>
        </p:nvSpPr>
        <p:spPr>
          <a:xfrm>
            <a:off x="405625" y="1383913"/>
            <a:ext cx="8520600" cy="14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São espaços reservados na memória RAM do computador que servem para guardar dados. 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479" name="Google Shape;479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6550" y="-67125"/>
            <a:ext cx="1247450" cy="124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82"/>
          <p:cNvSpPr txBox="1"/>
          <p:nvPr>
            <p:ph idx="4294967295" type="title"/>
          </p:nvPr>
        </p:nvSpPr>
        <p:spPr>
          <a:xfrm>
            <a:off x="311700" y="17275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Tipos de variáveis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485" name="Google Shape;485;p82"/>
          <p:cNvSpPr txBox="1"/>
          <p:nvPr>
            <p:ph idx="4294967295" type="body"/>
          </p:nvPr>
        </p:nvSpPr>
        <p:spPr>
          <a:xfrm>
            <a:off x="211825" y="981150"/>
            <a:ext cx="4994100" cy="3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Numérico</a:t>
            </a:r>
            <a:r>
              <a:rPr lang="en" sz="2400"/>
              <a:t> </a:t>
            </a:r>
            <a:endParaRPr sz="24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Inteiros (int)</a:t>
            </a:r>
            <a:endParaRPr sz="2000"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(1, 2, 3...)</a:t>
            </a:r>
            <a:endParaRPr sz="20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Code Pro"/>
              <a:buChar char="○"/>
            </a:pPr>
            <a:r>
              <a:rPr lang="en" sz="2000"/>
              <a:t>Float</a:t>
            </a:r>
            <a:endParaRPr sz="2000"/>
          </a:p>
          <a:p>
            <a:pPr indent="-3556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(1.4, 3.5, 5.0...)</a:t>
            </a:r>
            <a:endParaRPr sz="20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String (str)</a:t>
            </a:r>
            <a:endParaRPr b="1" sz="2400"/>
          </a:p>
          <a:p>
            <a:pPr indent="-3556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“oi”, “laranja” ...</a:t>
            </a:r>
            <a:endParaRPr sz="20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Lógico (bool)</a:t>
            </a:r>
            <a:endParaRPr b="1" sz="2400"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True, False</a:t>
            </a:r>
            <a:endParaRPr sz="2000"/>
          </a:p>
        </p:txBody>
      </p:sp>
      <p:sp>
        <p:nvSpPr>
          <p:cNvPr id="486" name="Google Shape;486;p82"/>
          <p:cNvSpPr txBox="1"/>
          <p:nvPr/>
        </p:nvSpPr>
        <p:spPr>
          <a:xfrm>
            <a:off x="5018650" y="1797725"/>
            <a:ext cx="3813900" cy="911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&gt;&gt;&gt; type(3.5)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&lt;type 'float'&gt;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487" name="Google Shape;487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975" y="-50650"/>
            <a:ext cx="1180301" cy="118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3"/>
          <p:cNvSpPr txBox="1"/>
          <p:nvPr>
            <p:ph type="title"/>
          </p:nvPr>
        </p:nvSpPr>
        <p:spPr>
          <a:xfrm>
            <a:off x="311700" y="21025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Regras para nome de variáveis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493" name="Google Shape;493;p83"/>
          <p:cNvSpPr txBox="1"/>
          <p:nvPr/>
        </p:nvSpPr>
        <p:spPr>
          <a:xfrm>
            <a:off x="421875" y="1106000"/>
            <a:ext cx="8080200" cy="3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Sempre iniciar com letra, a única exceção a esta regra é o caractere underline _</a:t>
            </a:r>
            <a:endParaRPr sz="2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Pode conter números, desde que este não seja o primeiro caractere.</a:t>
            </a:r>
            <a:endParaRPr sz="2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Proibido Palavras reservadas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Proibido caracteres especiais: ç, /, =, !, @, #, $, %, &amp;, /, ( ), [ ], ^, ~, ´)</a:t>
            </a:r>
            <a:endParaRPr sz="23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494" name="Google Shape;494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0875" y="-67125"/>
            <a:ext cx="1173125" cy="117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84"/>
          <p:cNvSpPr txBox="1"/>
          <p:nvPr>
            <p:ph idx="4294967295" type="title"/>
          </p:nvPr>
        </p:nvSpPr>
        <p:spPr>
          <a:xfrm>
            <a:off x="356950" y="332975"/>
            <a:ext cx="87870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11371"/>
                </a:solidFill>
              </a:rPr>
              <a:t>Exercício: Nomes de Variáveis</a:t>
            </a:r>
            <a:endParaRPr sz="3600">
              <a:solidFill>
                <a:srgbClr val="611371"/>
              </a:solidFill>
            </a:endParaRPr>
          </a:p>
        </p:txBody>
      </p:sp>
      <p:graphicFrame>
        <p:nvGraphicFramePr>
          <p:cNvPr id="500" name="Google Shape;500;p84"/>
          <p:cNvGraphicFramePr/>
          <p:nvPr/>
        </p:nvGraphicFramePr>
        <p:xfrm>
          <a:off x="1072763" y="1248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{7DC2DFA9-943B-418E-9A2C-5BC27A7E09AF}</a:tableStyleId>
              </a:tblPr>
              <a:tblGrid>
                <a:gridCol w="3786400"/>
                <a:gridCol w="2679625"/>
              </a:tblGrid>
              <a:tr h="43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NOME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VÁLIDO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43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3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velocidade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3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velocidade90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3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salário_médio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3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salário médio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3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_b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3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01" name="Google Shape;501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5100" y="-67125"/>
            <a:ext cx="1448901" cy="144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29 Palavras Reservadas</a:t>
            </a:r>
            <a:endParaRPr>
              <a:solidFill>
                <a:srgbClr val="611371"/>
              </a:solidFill>
            </a:endParaRPr>
          </a:p>
        </p:txBody>
      </p:sp>
      <p:pic>
        <p:nvPicPr>
          <p:cNvPr id="507" name="Google Shape;507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" y="2290913"/>
            <a:ext cx="8705850" cy="16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85"/>
          <p:cNvSpPr txBox="1"/>
          <p:nvPr>
            <p:ph idx="4294967295" type="body"/>
          </p:nvPr>
        </p:nvSpPr>
        <p:spPr>
          <a:xfrm>
            <a:off x="265350" y="1298200"/>
            <a:ext cx="8613300" cy="29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Obs: Você não pode usar as palavras reservadas como nomes para as variáveis.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Exercício: Inteiro ou Ponto Flutuante?</a:t>
            </a:r>
            <a:endParaRPr>
              <a:solidFill>
                <a:srgbClr val="611371"/>
              </a:solidFill>
            </a:endParaRPr>
          </a:p>
        </p:txBody>
      </p:sp>
      <p:graphicFrame>
        <p:nvGraphicFramePr>
          <p:cNvPr id="514" name="Google Shape;514;p86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{7DC2DFA9-943B-418E-9A2C-5BC27A7E09AF}</a:tableStyleId>
              </a:tblPr>
              <a:tblGrid>
                <a:gridCol w="2061850"/>
                <a:gridCol w="5177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Número</a:t>
                      </a:r>
                      <a:endParaRPr b="1"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Tipo Numérico</a:t>
                      </a:r>
                      <a:endParaRPr b="1"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5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5.0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4.3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-2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1.3333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15" name="Google Shape;515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9325" y="3238425"/>
            <a:ext cx="3759291" cy="4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9325" y="3739125"/>
            <a:ext cx="3759291" cy="4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9325" y="4272525"/>
            <a:ext cx="3759291" cy="4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9325" y="2721375"/>
            <a:ext cx="3759291" cy="4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2050" y="2204325"/>
            <a:ext cx="3759291" cy="43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8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Entrada e Saída de dados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525" name="Google Shape;525;p87"/>
          <p:cNvSpPr txBox="1"/>
          <p:nvPr>
            <p:ph idx="4294967295" type="body"/>
          </p:nvPr>
        </p:nvSpPr>
        <p:spPr>
          <a:xfrm>
            <a:off x="1199300" y="1468825"/>
            <a:ext cx="6466800" cy="7335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&gt;&gt;&gt; </a:t>
            </a:r>
            <a:r>
              <a:rPr lang="en" sz="2000">
                <a:solidFill>
                  <a:srgbClr val="31859B"/>
                </a:solidFill>
              </a:rPr>
              <a:t>print</a:t>
            </a:r>
            <a:r>
              <a:rPr lang="en" sz="2000">
                <a:solidFill>
                  <a:srgbClr val="FFFFFF"/>
                </a:solidFill>
              </a:rPr>
              <a:t> (“Hello World!”)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526" name="Google Shape;526;p87"/>
          <p:cNvSpPr txBox="1"/>
          <p:nvPr/>
        </p:nvSpPr>
        <p:spPr>
          <a:xfrm>
            <a:off x="1199300" y="2662450"/>
            <a:ext cx="6466800" cy="1260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&gt;&gt;&gt; nome = </a:t>
            </a:r>
            <a:r>
              <a:rPr lang="en" sz="2000">
                <a:solidFill>
                  <a:srgbClr val="31859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input</a:t>
            </a: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(“Qual seu nome? ”)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&gt;&gt;&gt; idade = </a:t>
            </a:r>
            <a:r>
              <a:rPr lang="en" sz="2000">
                <a:solidFill>
                  <a:srgbClr val="31859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</a:t>
            </a: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2000">
                <a:solidFill>
                  <a:srgbClr val="31859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input</a:t>
            </a: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(“Qual sua idade?”))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3"/>
          <p:cNvSpPr txBox="1"/>
          <p:nvPr>
            <p:ph type="title"/>
          </p:nvPr>
        </p:nvSpPr>
        <p:spPr>
          <a:xfrm>
            <a:off x="430800" y="1508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nasceu o pyladies parnaíba?</a:t>
            </a:r>
            <a:endParaRPr/>
          </a:p>
        </p:txBody>
      </p:sp>
      <p:pic>
        <p:nvPicPr>
          <p:cNvPr id="194" name="Google Shape;19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500" y="-67125"/>
            <a:ext cx="1516500" cy="15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Operadores e Operandos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532" name="Google Shape;532;p88"/>
          <p:cNvSpPr txBox="1"/>
          <p:nvPr>
            <p:ph idx="4294967295" type="body"/>
          </p:nvPr>
        </p:nvSpPr>
        <p:spPr>
          <a:xfrm>
            <a:off x="311700" y="1531250"/>
            <a:ext cx="6780900" cy="25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Aritméticos</a:t>
            </a:r>
            <a:endParaRPr b="1"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Adição:                    </a:t>
            </a:r>
            <a:r>
              <a:rPr b="1" lang="en" sz="2000">
                <a:solidFill>
                  <a:srgbClr val="006C81"/>
                </a:solidFill>
              </a:rPr>
              <a:t>+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Subtração:                 </a:t>
            </a:r>
            <a:r>
              <a:rPr b="1" lang="en" sz="2000">
                <a:solidFill>
                  <a:srgbClr val="006C81"/>
                </a:solidFill>
              </a:rPr>
              <a:t>-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Divisão:                   </a:t>
            </a:r>
            <a:r>
              <a:rPr b="1" lang="en" sz="2000">
                <a:solidFill>
                  <a:srgbClr val="006C81"/>
                </a:solidFill>
              </a:rPr>
              <a:t>/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Multiplicação:             </a:t>
            </a:r>
            <a:r>
              <a:rPr b="1" lang="en" sz="2000">
                <a:solidFill>
                  <a:srgbClr val="006C81"/>
                </a:solidFill>
              </a:rPr>
              <a:t>*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Potenciação:               </a:t>
            </a:r>
            <a:r>
              <a:rPr b="1" lang="en" sz="2000">
                <a:solidFill>
                  <a:srgbClr val="006C81"/>
                </a:solidFill>
              </a:rPr>
              <a:t>**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Resto da divisão inteira : </a:t>
            </a:r>
            <a:r>
              <a:rPr b="1" lang="en" sz="2000">
                <a:solidFill>
                  <a:srgbClr val="006C81"/>
                </a:solidFill>
              </a:rPr>
              <a:t>%</a:t>
            </a:r>
            <a:endParaRPr sz="2000">
              <a:solidFill>
                <a:srgbClr val="07376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8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Exercício: Operadores Aritméticos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538" name="Google Shape;538;p89"/>
          <p:cNvSpPr txBox="1"/>
          <p:nvPr>
            <p:ph idx="4294967295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Utilize o interpretador para realizar as 4 operações básicas. 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Soma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subtração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Multiplicação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Divisão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9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Operadores e Operandos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544" name="Google Shape;544;p90"/>
          <p:cNvSpPr txBox="1"/>
          <p:nvPr>
            <p:ph idx="4294967295" type="body"/>
          </p:nvPr>
        </p:nvSpPr>
        <p:spPr>
          <a:xfrm>
            <a:off x="439125" y="1568700"/>
            <a:ext cx="5016600" cy="32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Relacionais</a:t>
            </a:r>
            <a:endParaRPr b="1"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Igualdade:      </a:t>
            </a:r>
            <a:r>
              <a:rPr b="1" lang="en" sz="2000">
                <a:solidFill>
                  <a:srgbClr val="006C81"/>
                </a:solidFill>
              </a:rPr>
              <a:t>==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6C81"/>
              </a:buClr>
              <a:buSzPts val="2000"/>
              <a:buChar char="○"/>
            </a:pPr>
            <a:r>
              <a:rPr lang="en" sz="2000"/>
              <a:t>Diferente de:</a:t>
            </a:r>
            <a:r>
              <a:rPr b="1" lang="en" sz="2000">
                <a:solidFill>
                  <a:srgbClr val="006C81"/>
                </a:solidFill>
              </a:rPr>
              <a:t>   !=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Maior que:      </a:t>
            </a:r>
            <a:r>
              <a:rPr b="1" lang="en" sz="2000">
                <a:solidFill>
                  <a:srgbClr val="006C81"/>
                </a:solidFill>
              </a:rPr>
              <a:t>&gt;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Menor que:      </a:t>
            </a:r>
            <a:r>
              <a:rPr b="1" lang="en" sz="2000">
                <a:solidFill>
                  <a:srgbClr val="006C81"/>
                </a:solidFill>
              </a:rPr>
              <a:t>&lt;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6C81"/>
              </a:buClr>
              <a:buSzPts val="2000"/>
              <a:buChar char="○"/>
            </a:pPr>
            <a:r>
              <a:rPr lang="en" sz="2000"/>
              <a:t>Maior ou Igual: </a:t>
            </a:r>
            <a:r>
              <a:rPr b="1" lang="en" sz="2000">
                <a:solidFill>
                  <a:srgbClr val="006C81"/>
                </a:solidFill>
              </a:rPr>
              <a:t>&gt;=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Menor ou Igual: </a:t>
            </a:r>
            <a:r>
              <a:rPr b="1" lang="en" sz="2000">
                <a:solidFill>
                  <a:srgbClr val="006C81"/>
                </a:solidFill>
              </a:rPr>
              <a:t>&lt;=</a:t>
            </a:r>
            <a:endParaRPr b="1" sz="2000">
              <a:solidFill>
                <a:srgbClr val="006C8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91"/>
          <p:cNvSpPr txBox="1"/>
          <p:nvPr>
            <p:ph type="title"/>
          </p:nvPr>
        </p:nvSpPr>
        <p:spPr>
          <a:xfrm>
            <a:off x="311700" y="201800"/>
            <a:ext cx="8520600" cy="60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Exercício: Verdadeiro Ou Falso?</a:t>
            </a:r>
            <a:endParaRPr>
              <a:solidFill>
                <a:srgbClr val="611371"/>
              </a:solidFill>
            </a:endParaRPr>
          </a:p>
        </p:txBody>
      </p:sp>
      <p:graphicFrame>
        <p:nvGraphicFramePr>
          <p:cNvPr id="550" name="Google Shape;550;p91"/>
          <p:cNvGraphicFramePr/>
          <p:nvPr/>
        </p:nvGraphicFramePr>
        <p:xfrm>
          <a:off x="724900" y="1106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{7DC2DFA9-943B-418E-9A2C-5BC27A7E09AF}</a:tableStyleId>
              </a:tblPr>
              <a:tblGrid>
                <a:gridCol w="1619925"/>
                <a:gridCol w="3918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Expressão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Resultado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r>
                        <a:rPr lang="en"/>
                        <a:t> == 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r>
                        <a:rPr lang="en"/>
                        <a:t> &lt; 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r>
                        <a:rPr lang="en"/>
                        <a:t> &gt; 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r>
                        <a:rPr lang="en"/>
                        <a:t> != f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r>
                        <a:rPr lang="en"/>
                        <a:t> == 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r>
                        <a:rPr lang="en"/>
                        <a:t> &lt; 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</a:t>
                      </a:r>
                      <a:r>
                        <a:rPr lang="en"/>
                        <a:t> &gt; 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r>
                        <a:rPr lang="en"/>
                        <a:t> &gt;= f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51" name="Google Shape;551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9688" y="246100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0638" y="334575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8238" y="3763025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0638" y="419285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0650" y="4622675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8238" y="158600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0638" y="206160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0638" y="2903375"/>
            <a:ext cx="2390775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91"/>
          <p:cNvSpPr txBox="1"/>
          <p:nvPr/>
        </p:nvSpPr>
        <p:spPr>
          <a:xfrm>
            <a:off x="6815325" y="1207000"/>
            <a:ext cx="1950600" cy="3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a = 4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b = 10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c = 5.0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d = 1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f = 5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9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Operadores e Operandos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565" name="Google Shape;565;p92"/>
          <p:cNvSpPr txBox="1"/>
          <p:nvPr>
            <p:ph idx="4294967295" type="body"/>
          </p:nvPr>
        </p:nvSpPr>
        <p:spPr>
          <a:xfrm>
            <a:off x="439125" y="1568700"/>
            <a:ext cx="3221400" cy="17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Lógicos</a:t>
            </a:r>
            <a:endParaRPr b="1"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Não: </a:t>
            </a:r>
            <a:r>
              <a:rPr b="1" lang="en" sz="2000">
                <a:solidFill>
                  <a:srgbClr val="006C81"/>
                </a:solidFill>
              </a:rPr>
              <a:t>not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E:   </a:t>
            </a:r>
            <a:r>
              <a:rPr b="1" lang="en" sz="2000">
                <a:solidFill>
                  <a:srgbClr val="006C81"/>
                </a:solidFill>
              </a:rPr>
              <a:t>and</a:t>
            </a:r>
            <a:endParaRPr b="1" sz="2000">
              <a:solidFill>
                <a:srgbClr val="006C8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Ou:  </a:t>
            </a:r>
            <a:r>
              <a:rPr b="1" lang="en" sz="2000">
                <a:solidFill>
                  <a:srgbClr val="006C81"/>
                </a:solidFill>
              </a:rPr>
              <a:t>or</a:t>
            </a:r>
            <a:endParaRPr b="1" sz="2000">
              <a:solidFill>
                <a:srgbClr val="006C8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9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Exercício: True ou False?</a:t>
            </a:r>
            <a:endParaRPr>
              <a:solidFill>
                <a:srgbClr val="611371"/>
              </a:solidFill>
            </a:endParaRPr>
          </a:p>
        </p:txBody>
      </p:sp>
      <p:graphicFrame>
        <p:nvGraphicFramePr>
          <p:cNvPr id="571" name="Google Shape;571;p93"/>
          <p:cNvGraphicFramePr/>
          <p:nvPr/>
        </p:nvGraphicFramePr>
        <p:xfrm>
          <a:off x="989450" y="1189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{7DC2DFA9-943B-418E-9A2C-5BC27A7E09AF}</a:tableStyleId>
              </a:tblPr>
              <a:tblGrid>
                <a:gridCol w="1271150"/>
                <a:gridCol w="3654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Expressão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Resultado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r>
                        <a:rPr lang="en"/>
                        <a:t> and 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</a:t>
                      </a:r>
                      <a:r>
                        <a:rPr lang="en"/>
                        <a:t> and 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</a:t>
                      </a:r>
                      <a:r>
                        <a:rPr lang="en"/>
                        <a:t>ot 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</a:t>
                      </a:r>
                      <a:r>
                        <a:rPr lang="en"/>
                        <a:t>ot 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r>
                        <a:rPr lang="en"/>
                        <a:t> and 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</a:t>
                      </a:r>
                      <a:r>
                        <a:rPr lang="en"/>
                        <a:t> and 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r>
                        <a:rPr lang="en"/>
                        <a:t> or 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</a:t>
                      </a:r>
                      <a:r>
                        <a:rPr lang="en"/>
                        <a:t> or 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72" name="Google Shape;572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188" y="163265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188" y="202890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188" y="242515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188" y="280510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188" y="318505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188" y="356500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188" y="4021150"/>
            <a:ext cx="239077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188" y="4417400"/>
            <a:ext cx="2390775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93"/>
          <p:cNvSpPr txBox="1"/>
          <p:nvPr/>
        </p:nvSpPr>
        <p:spPr>
          <a:xfrm>
            <a:off x="6739750" y="1707100"/>
            <a:ext cx="1507500" cy="23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a</a:t>
            </a: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 = true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b</a:t>
            </a: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 = false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c</a:t>
            </a: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 = true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9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Estruturas de condicionais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586" name="Google Shape;586;p94"/>
          <p:cNvSpPr txBox="1"/>
          <p:nvPr>
            <p:ph idx="4294967295" type="body"/>
          </p:nvPr>
        </p:nvSpPr>
        <p:spPr>
          <a:xfrm>
            <a:off x="161450" y="1468825"/>
            <a:ext cx="3396600" cy="3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Condições:</a:t>
            </a:r>
            <a:endParaRPr sz="2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If (</a:t>
            </a:r>
            <a:r>
              <a:rPr b="1" lang="en" sz="2000">
                <a:solidFill>
                  <a:srgbClr val="006C81"/>
                </a:solidFill>
              </a:rPr>
              <a:t>se</a:t>
            </a:r>
            <a:r>
              <a:rPr lang="en" sz="2000"/>
              <a:t>)</a:t>
            </a:r>
            <a:endParaRPr sz="20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else (</a:t>
            </a:r>
            <a:r>
              <a:rPr b="1" lang="en" sz="2000">
                <a:solidFill>
                  <a:srgbClr val="006C81"/>
                </a:solidFill>
              </a:rPr>
              <a:t>senão</a:t>
            </a:r>
            <a:r>
              <a:rPr lang="en" sz="2000"/>
              <a:t>)</a:t>
            </a:r>
            <a:endParaRPr sz="20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elif (</a:t>
            </a:r>
            <a:r>
              <a:rPr b="1" lang="en" sz="2000">
                <a:solidFill>
                  <a:srgbClr val="006C81"/>
                </a:solidFill>
              </a:rPr>
              <a:t>senão</a:t>
            </a:r>
            <a:r>
              <a:rPr lang="en" sz="2000">
                <a:solidFill>
                  <a:srgbClr val="674EA7"/>
                </a:solidFill>
              </a:rPr>
              <a:t> </a:t>
            </a:r>
            <a:r>
              <a:rPr b="1" lang="en" sz="2000">
                <a:solidFill>
                  <a:srgbClr val="006C81"/>
                </a:solidFill>
              </a:rPr>
              <a:t>se</a:t>
            </a:r>
            <a:r>
              <a:rPr lang="en" sz="2000"/>
              <a:t>)</a:t>
            </a:r>
            <a:endParaRPr sz="2000"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94"/>
          <p:cNvSpPr txBox="1"/>
          <p:nvPr/>
        </p:nvSpPr>
        <p:spPr>
          <a:xfrm>
            <a:off x="3558050" y="1468825"/>
            <a:ext cx="5274600" cy="2975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10 &gt; 10: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</a:t>
            </a:r>
            <a:r>
              <a:rPr lang="en" sz="2000">
                <a:solidFill>
                  <a:srgbClr val="31859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“10 é maior que 10”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elif </a:t>
            </a: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10 &lt; 10: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print </a:t>
            </a: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“10 é menor que 10”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else</a:t>
            </a: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2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“10 é igual a 10”</a:t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9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9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DeepinScreenshot_select-area_20170926181711.png" id="594" name="Google Shape;594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Verificar qual é o maior e o menor de dois números: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600" name="Google Shape;600;p96"/>
          <p:cNvSpPr txBox="1"/>
          <p:nvPr>
            <p:ph idx="4294967295" type="body"/>
          </p:nvPr>
        </p:nvSpPr>
        <p:spPr>
          <a:xfrm>
            <a:off x="311700" y="1468825"/>
            <a:ext cx="8520600" cy="33999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</a:rPr>
              <a:t>a = </a:t>
            </a:r>
            <a:r>
              <a:rPr lang="en" sz="2200">
                <a:solidFill>
                  <a:srgbClr val="31859B"/>
                </a:solidFill>
              </a:rPr>
              <a:t>int</a:t>
            </a:r>
            <a:r>
              <a:rPr lang="en" sz="2200">
                <a:solidFill>
                  <a:srgbClr val="FFFFFF"/>
                </a:solidFill>
              </a:rPr>
              <a:t>(</a:t>
            </a:r>
            <a:r>
              <a:rPr lang="en" sz="2200">
                <a:solidFill>
                  <a:srgbClr val="31859B"/>
                </a:solidFill>
              </a:rPr>
              <a:t>input</a:t>
            </a:r>
            <a:r>
              <a:rPr lang="en" sz="2200">
                <a:solidFill>
                  <a:srgbClr val="FFFFFF"/>
                </a:solidFill>
              </a:rPr>
              <a:t>(“Primeiro valor: ”))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</a:rPr>
              <a:t>b = </a:t>
            </a:r>
            <a:r>
              <a:rPr lang="en" sz="2200">
                <a:solidFill>
                  <a:srgbClr val="31859B"/>
                </a:solidFill>
              </a:rPr>
              <a:t>int</a:t>
            </a:r>
            <a:r>
              <a:rPr lang="en" sz="2200">
                <a:solidFill>
                  <a:srgbClr val="FFFFFF"/>
                </a:solidFill>
              </a:rPr>
              <a:t>(</a:t>
            </a:r>
            <a:r>
              <a:rPr lang="en" sz="2200">
                <a:solidFill>
                  <a:srgbClr val="31859B"/>
                </a:solidFill>
              </a:rPr>
              <a:t>input</a:t>
            </a:r>
            <a:r>
              <a:rPr lang="en" sz="2200">
                <a:solidFill>
                  <a:srgbClr val="FFFFFF"/>
                </a:solidFill>
              </a:rPr>
              <a:t>(“Segundo valor: ”))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1859B"/>
                </a:solidFill>
              </a:rPr>
              <a:t>if</a:t>
            </a:r>
            <a:r>
              <a:rPr lang="en" sz="2200">
                <a:solidFill>
                  <a:srgbClr val="FFFFFF"/>
                </a:solidFill>
              </a:rPr>
              <a:t> a &gt; b:</a:t>
            </a:r>
            <a:endParaRPr sz="2200"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1859B"/>
                </a:solidFill>
              </a:rPr>
              <a:t>print</a:t>
            </a:r>
            <a:r>
              <a:rPr lang="en" sz="2200">
                <a:solidFill>
                  <a:srgbClr val="FFFFFF"/>
                </a:solidFill>
              </a:rPr>
              <a:t>(“O primeiro número é o maior!”)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1859B"/>
                </a:solidFill>
              </a:rPr>
              <a:t>if</a:t>
            </a:r>
            <a:r>
              <a:rPr lang="en" sz="2200">
                <a:solidFill>
                  <a:srgbClr val="FFFFFF"/>
                </a:solidFill>
              </a:rPr>
              <a:t> a &lt; b:</a:t>
            </a:r>
            <a:endParaRPr sz="2200"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1859B"/>
                </a:solidFill>
              </a:rPr>
              <a:t>print</a:t>
            </a:r>
            <a:r>
              <a:rPr lang="en" sz="2200">
                <a:solidFill>
                  <a:srgbClr val="FFFFFF"/>
                </a:solidFill>
              </a:rPr>
              <a:t>(“O primeiro número é menor!”)</a:t>
            </a:r>
            <a:endParaRPr sz="2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9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solidFill>
            <a:srgbClr val="61137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Estruturas de Repetição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/>
              <a:t>Surgimento das Linguagens de Programação e</a:t>
            </a:r>
            <a:endParaRPr sz="3000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/>
              <a:t>Primeiros Computadores</a:t>
            </a:r>
            <a:endParaRPr sz="3000"/>
          </a:p>
        </p:txBody>
      </p:sp>
      <p:pic>
        <p:nvPicPr>
          <p:cNvPr descr="1_Button.jpg" id="200" name="Google Shape;20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8325" y="691000"/>
            <a:ext cx="1074375" cy="990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y95895977ada-lovelace-engl.jpg" id="201" name="Google Shape;20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2758" y="276213"/>
            <a:ext cx="1291000" cy="1405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datheshow_01_300cmyk.jpg" id="202" name="Google Shape;202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3800" y="732150"/>
            <a:ext cx="1226979" cy="9492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programming_ENIAC.png" id="203" name="Google Shape;203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20425" y="2305400"/>
            <a:ext cx="3640600" cy="2371524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44"/>
          <p:cNvSpPr txBox="1"/>
          <p:nvPr>
            <p:ph idx="2" type="body"/>
          </p:nvPr>
        </p:nvSpPr>
        <p:spPr>
          <a:xfrm>
            <a:off x="5029675" y="-9972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3916525"/>
            <a:ext cx="1226975" cy="122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9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solidFill>
            <a:srgbClr val="61137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exibir os números de 1 a 100?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9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While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616" name="Google Shape;616;p99"/>
          <p:cNvSpPr txBox="1"/>
          <p:nvPr>
            <p:ph idx="4294967295" type="body"/>
          </p:nvPr>
        </p:nvSpPr>
        <p:spPr>
          <a:xfrm>
            <a:off x="4968725" y="1535550"/>
            <a:ext cx="3663900" cy="27465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n = 3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</a:rPr>
              <a:t>while</a:t>
            </a:r>
            <a:r>
              <a:rPr lang="en" sz="2000"/>
              <a:t> </a:t>
            </a:r>
            <a:r>
              <a:rPr lang="en" sz="2000">
                <a:solidFill>
                  <a:srgbClr val="FFFFFF"/>
                </a:solidFill>
              </a:rPr>
              <a:t>n &gt; 0: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</a:rPr>
              <a:t>print</a:t>
            </a:r>
            <a:r>
              <a:rPr lang="en" sz="2000">
                <a:solidFill>
                  <a:srgbClr val="FFFFFF"/>
                </a:solidFill>
              </a:rPr>
              <a:t> n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n = n-1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31859B"/>
                </a:solidFill>
              </a:rPr>
              <a:t>print</a:t>
            </a:r>
            <a:r>
              <a:rPr lang="en" sz="2000">
                <a:solidFill>
                  <a:srgbClr val="FFFFFF"/>
                </a:solidFill>
              </a:rPr>
              <a:t> “Fogo!”</a:t>
            </a:r>
            <a:endParaRPr sz="2000"/>
          </a:p>
        </p:txBody>
      </p:sp>
      <p:sp>
        <p:nvSpPr>
          <p:cNvPr id="617" name="Google Shape;617;p99"/>
          <p:cNvSpPr txBox="1"/>
          <p:nvPr>
            <p:ph idx="4294967295" type="body"/>
          </p:nvPr>
        </p:nvSpPr>
        <p:spPr>
          <a:xfrm>
            <a:off x="676750" y="1535550"/>
            <a:ext cx="3663900" cy="27465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x = 1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</a:rPr>
              <a:t>while</a:t>
            </a:r>
            <a:r>
              <a:rPr lang="en" sz="2000"/>
              <a:t> </a:t>
            </a:r>
            <a:r>
              <a:rPr lang="en" sz="2000">
                <a:solidFill>
                  <a:srgbClr val="FFFFFF"/>
                </a:solidFill>
              </a:rPr>
              <a:t>x &lt;= 100: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</a:rPr>
              <a:t>print</a:t>
            </a:r>
            <a:r>
              <a:rPr lang="en" sz="2000">
                <a:solidFill>
                  <a:srgbClr val="FFFFFF"/>
                </a:solidFill>
              </a:rPr>
              <a:t> x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x = x + 1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0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For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623" name="Google Shape;623;p100"/>
          <p:cNvSpPr txBox="1"/>
          <p:nvPr>
            <p:ph idx="4294967295" type="body"/>
          </p:nvPr>
        </p:nvSpPr>
        <p:spPr>
          <a:xfrm>
            <a:off x="1741125" y="1468825"/>
            <a:ext cx="5186100" cy="1664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palavra = “laranja”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1859B"/>
                </a:solidFill>
              </a:rPr>
              <a:t>for</a:t>
            </a:r>
            <a:r>
              <a:rPr lang="en">
                <a:solidFill>
                  <a:srgbClr val="FFFFFF"/>
                </a:solidFill>
              </a:rPr>
              <a:t> letra </a:t>
            </a:r>
            <a:r>
              <a:rPr lang="en">
                <a:solidFill>
                  <a:srgbClr val="31859B"/>
                </a:solidFill>
              </a:rPr>
              <a:t>in</a:t>
            </a:r>
            <a:r>
              <a:rPr lang="en">
                <a:solidFill>
                  <a:srgbClr val="FFFFFF"/>
                </a:solidFill>
              </a:rPr>
              <a:t> palavra:</a:t>
            </a:r>
            <a:endParaRPr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1859B"/>
                </a:solidFill>
              </a:rPr>
              <a:t>print</a:t>
            </a:r>
            <a:r>
              <a:rPr lang="en">
                <a:solidFill>
                  <a:srgbClr val="FFFFFF"/>
                </a:solidFill>
              </a:rPr>
              <a:t> letra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0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Break </a:t>
            </a:r>
            <a:r>
              <a:rPr lang="en">
                <a:solidFill>
                  <a:srgbClr val="611371"/>
                </a:solidFill>
              </a:rPr>
              <a:t>e Continue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629" name="Google Shape;629;p101"/>
          <p:cNvSpPr txBox="1"/>
          <p:nvPr>
            <p:ph idx="4294967295" type="body"/>
          </p:nvPr>
        </p:nvSpPr>
        <p:spPr>
          <a:xfrm>
            <a:off x="311700" y="1468825"/>
            <a:ext cx="3358800" cy="17271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31859B"/>
                </a:solidFill>
              </a:rPr>
              <a:t>for</a:t>
            </a:r>
            <a:r>
              <a:rPr lang="en">
                <a:solidFill>
                  <a:srgbClr val="FFFFFF"/>
                </a:solidFill>
              </a:rPr>
              <a:t> item </a:t>
            </a:r>
            <a:r>
              <a:rPr lang="en">
                <a:solidFill>
                  <a:srgbClr val="31859B"/>
                </a:solidFill>
              </a:rPr>
              <a:t>in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31859B"/>
                </a:solidFill>
              </a:rPr>
              <a:t>range</a:t>
            </a:r>
            <a:r>
              <a:rPr lang="en">
                <a:solidFill>
                  <a:srgbClr val="FFFFFF"/>
                </a:solidFill>
              </a:rPr>
              <a:t>(0,5):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    </a:t>
            </a:r>
            <a:r>
              <a:rPr lang="en">
                <a:solidFill>
                  <a:srgbClr val="31859B"/>
                </a:solidFill>
              </a:rPr>
              <a:t>if</a:t>
            </a:r>
            <a:r>
              <a:rPr lang="en">
                <a:solidFill>
                  <a:srgbClr val="FFFFFF"/>
                </a:solidFill>
              </a:rPr>
              <a:t> item &gt;= 2: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        </a:t>
            </a:r>
            <a:r>
              <a:rPr lang="en">
                <a:solidFill>
                  <a:srgbClr val="31859B"/>
                </a:solidFill>
              </a:rPr>
              <a:t>break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    </a:t>
            </a:r>
            <a:r>
              <a:rPr lang="en">
                <a:solidFill>
                  <a:srgbClr val="31859B"/>
                </a:solidFill>
              </a:rPr>
              <a:t>print</a:t>
            </a:r>
            <a:r>
              <a:rPr lang="en">
                <a:solidFill>
                  <a:srgbClr val="FFFFFF"/>
                </a:solidFill>
              </a:rPr>
              <a:t> (item)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0" name="Google Shape;630;p101"/>
          <p:cNvSpPr txBox="1"/>
          <p:nvPr>
            <p:ph idx="4294967295" type="body"/>
          </p:nvPr>
        </p:nvSpPr>
        <p:spPr>
          <a:xfrm>
            <a:off x="4558925" y="1468825"/>
            <a:ext cx="3358800" cy="17271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31859B"/>
                </a:solidFill>
              </a:rPr>
              <a:t>for</a:t>
            </a:r>
            <a:r>
              <a:rPr lang="en">
                <a:solidFill>
                  <a:srgbClr val="FFFFFF"/>
                </a:solidFill>
              </a:rPr>
              <a:t> item </a:t>
            </a:r>
            <a:r>
              <a:rPr lang="en">
                <a:solidFill>
                  <a:srgbClr val="31859B"/>
                </a:solidFill>
              </a:rPr>
              <a:t>in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31859B"/>
                </a:solidFill>
              </a:rPr>
              <a:t>range</a:t>
            </a:r>
            <a:r>
              <a:rPr lang="en">
                <a:solidFill>
                  <a:srgbClr val="FFFFFF"/>
                </a:solidFill>
              </a:rPr>
              <a:t>(1,6):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    </a:t>
            </a:r>
            <a:r>
              <a:rPr lang="en">
                <a:solidFill>
                  <a:srgbClr val="31859B"/>
                </a:solidFill>
              </a:rPr>
              <a:t>if</a:t>
            </a:r>
            <a:r>
              <a:rPr lang="en">
                <a:solidFill>
                  <a:srgbClr val="FFFFFF"/>
                </a:solidFill>
              </a:rPr>
              <a:t> item == 4: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        </a:t>
            </a:r>
            <a:r>
              <a:rPr lang="en">
                <a:solidFill>
                  <a:srgbClr val="31859B"/>
                </a:solidFill>
              </a:rPr>
              <a:t>continue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    </a:t>
            </a:r>
            <a:r>
              <a:rPr lang="en">
                <a:solidFill>
                  <a:srgbClr val="31859B"/>
                </a:solidFill>
              </a:rPr>
              <a:t>print</a:t>
            </a:r>
            <a:r>
              <a:rPr lang="en">
                <a:solidFill>
                  <a:srgbClr val="FFFFFF"/>
                </a:solidFill>
              </a:rPr>
              <a:t> (item)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10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Exercício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636" name="Google Shape;636;p102"/>
          <p:cNvSpPr txBox="1"/>
          <p:nvPr>
            <p:ph idx="4294967295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Faça um programa que exiba na tela os números de 1 até 20.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103"/>
          <p:cNvSpPr txBox="1"/>
          <p:nvPr>
            <p:ph idx="4294967295" type="body"/>
          </p:nvPr>
        </p:nvSpPr>
        <p:spPr>
          <a:xfrm>
            <a:off x="486475" y="1468825"/>
            <a:ext cx="3620700" cy="30999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soma = 0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n = 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1859B"/>
                </a:solidFill>
              </a:rPr>
              <a:t>while</a:t>
            </a:r>
            <a:r>
              <a:rPr lang="en">
                <a:solidFill>
                  <a:srgbClr val="FFFFFF"/>
                </a:solidFill>
              </a:rPr>
              <a:t> n &lt; 4:</a:t>
            </a:r>
            <a:endParaRPr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soma = soma + n</a:t>
            </a:r>
            <a:endParaRPr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n = n + 1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31859B"/>
                </a:solidFill>
              </a:rPr>
              <a:t>print</a:t>
            </a:r>
            <a:r>
              <a:rPr lang="en">
                <a:solidFill>
                  <a:srgbClr val="FFFFFF"/>
                </a:solidFill>
              </a:rPr>
              <a:t> (soma)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2" name="Google Shape;642;p103"/>
          <p:cNvSpPr txBox="1"/>
          <p:nvPr/>
        </p:nvSpPr>
        <p:spPr>
          <a:xfrm>
            <a:off x="486475" y="686625"/>
            <a:ext cx="29586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611371"/>
                </a:solidFill>
                <a:latin typeface="Oswald"/>
                <a:ea typeface="Oswald"/>
                <a:cs typeface="Oswald"/>
                <a:sym typeface="Oswald"/>
              </a:rPr>
              <a:t>Acumulador</a:t>
            </a:r>
            <a:endParaRPr sz="3000">
              <a:solidFill>
                <a:srgbClr val="61137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43" name="Google Shape;643;p103"/>
          <p:cNvSpPr txBox="1"/>
          <p:nvPr/>
        </p:nvSpPr>
        <p:spPr>
          <a:xfrm>
            <a:off x="5033725" y="686625"/>
            <a:ext cx="29586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611371"/>
                </a:solidFill>
                <a:latin typeface="Oswald"/>
                <a:ea typeface="Oswald"/>
                <a:cs typeface="Oswald"/>
                <a:sym typeface="Oswald"/>
              </a:rPr>
              <a:t>Contador</a:t>
            </a:r>
            <a:endParaRPr sz="3000">
              <a:solidFill>
                <a:srgbClr val="61137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44" name="Google Shape;644;p103"/>
          <p:cNvSpPr txBox="1"/>
          <p:nvPr>
            <p:ph idx="4294967295" type="body"/>
          </p:nvPr>
        </p:nvSpPr>
        <p:spPr>
          <a:xfrm>
            <a:off x="5033725" y="1468825"/>
            <a:ext cx="3620700" cy="30999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cont = 0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31859B"/>
                </a:solidFill>
              </a:rPr>
              <a:t>for</a:t>
            </a:r>
            <a:r>
              <a:rPr lang="en">
                <a:solidFill>
                  <a:schemeClr val="lt1"/>
                </a:solidFill>
              </a:rPr>
              <a:t> n </a:t>
            </a:r>
            <a:r>
              <a:rPr lang="en">
                <a:solidFill>
                  <a:srgbClr val="31859B"/>
                </a:solidFill>
              </a:rPr>
              <a:t>in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rgbClr val="31859B"/>
                </a:solidFill>
              </a:rPr>
              <a:t>range</a:t>
            </a:r>
            <a:r>
              <a:rPr lang="en">
                <a:solidFill>
                  <a:schemeClr val="lt1"/>
                </a:solidFill>
              </a:rPr>
              <a:t>(1,10):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    </a:t>
            </a:r>
            <a:r>
              <a:rPr lang="en">
                <a:solidFill>
                  <a:srgbClr val="31859B"/>
                </a:solidFill>
              </a:rPr>
              <a:t>if</a:t>
            </a:r>
            <a:r>
              <a:rPr lang="en">
                <a:solidFill>
                  <a:schemeClr val="lt1"/>
                </a:solidFill>
              </a:rPr>
              <a:t> n % 2 == 0: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		cont = cont + 1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rgbClr val="31859B"/>
                </a:solidFill>
              </a:rPr>
              <a:t>print</a:t>
            </a:r>
            <a:r>
              <a:rPr lang="en">
                <a:solidFill>
                  <a:schemeClr val="lt1"/>
                </a:solidFill>
              </a:rPr>
              <a:t> (cont)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descr="Captura de tela 2017-09-26 22.35.17.png" id="650" name="Google Shape;650;p104"/>
          <p:cNvPicPr preferRelativeResize="0"/>
          <p:nvPr/>
        </p:nvPicPr>
        <p:blipFill rotWithShape="1">
          <a:blip r:embed="rId3">
            <a:alphaModFix/>
          </a:blip>
          <a:srcRect b="15547" l="29925" r="15694" t="3310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05"/>
          <p:cNvSpPr txBox="1"/>
          <p:nvPr>
            <p:ph type="title"/>
          </p:nvPr>
        </p:nvSpPr>
        <p:spPr>
          <a:xfrm>
            <a:off x="311700" y="14622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 Desafio: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656" name="Google Shape;656;p105"/>
          <p:cNvSpPr txBox="1"/>
          <p:nvPr>
            <p:ph idx="4294967295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descr="Captura de tela 2017-09-26 23.04.03.png" id="657" name="Google Shape;657;p105"/>
          <p:cNvPicPr preferRelativeResize="0"/>
          <p:nvPr/>
        </p:nvPicPr>
        <p:blipFill rotWithShape="1">
          <a:blip r:embed="rId3">
            <a:alphaModFix/>
          </a:blip>
          <a:srcRect b="11151" l="30152" r="14814" t="29560"/>
          <a:stretch/>
        </p:blipFill>
        <p:spPr>
          <a:xfrm>
            <a:off x="183250" y="778775"/>
            <a:ext cx="8649051" cy="42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Funções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663" name="Google Shape;663;p106"/>
          <p:cNvSpPr txBox="1"/>
          <p:nvPr>
            <p:ph idx="4294967295" type="body"/>
          </p:nvPr>
        </p:nvSpPr>
        <p:spPr>
          <a:xfrm>
            <a:off x="311700" y="1468825"/>
            <a:ext cx="37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Definição:</a:t>
            </a:r>
            <a:endParaRPr b="1" sz="20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def nome</a:t>
            </a:r>
            <a:r>
              <a:rPr lang="en" sz="2000"/>
              <a:t>(parâmetros)</a:t>
            </a:r>
            <a:endParaRPr sz="20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	comandos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Parada:</a:t>
            </a:r>
            <a:endParaRPr b="1"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return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664" name="Google Shape;664;p106"/>
          <p:cNvSpPr txBox="1"/>
          <p:nvPr>
            <p:ph idx="4294967295" type="body"/>
          </p:nvPr>
        </p:nvSpPr>
        <p:spPr>
          <a:xfrm>
            <a:off x="4758675" y="1231225"/>
            <a:ext cx="3770700" cy="33375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</a:rPr>
              <a:t>def</a:t>
            </a:r>
            <a:r>
              <a:rPr lang="en" sz="2000">
                <a:solidFill>
                  <a:srgbClr val="FFFFFF"/>
                </a:solidFill>
              </a:rPr>
              <a:t> </a:t>
            </a:r>
            <a:r>
              <a:rPr lang="en" sz="2000">
                <a:solidFill>
                  <a:srgbClr val="FF0066"/>
                </a:solidFill>
              </a:rPr>
              <a:t>novaLinha</a:t>
            </a:r>
            <a:r>
              <a:rPr lang="en" sz="2000">
                <a:solidFill>
                  <a:srgbClr val="FFFFFF"/>
                </a:solidFill>
              </a:rPr>
              <a:t>():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</a:rPr>
              <a:t>print</a:t>
            </a:r>
            <a:endParaRPr sz="2000">
              <a:solidFill>
                <a:srgbClr val="31859B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1859B"/>
                </a:solidFill>
              </a:rPr>
              <a:t>def </a:t>
            </a:r>
            <a:r>
              <a:rPr lang="en" sz="2000">
                <a:solidFill>
                  <a:srgbClr val="FF0066"/>
                </a:solidFill>
              </a:rPr>
              <a:t>tresLinhas</a:t>
            </a:r>
            <a:r>
              <a:rPr lang="en" sz="2000">
                <a:solidFill>
                  <a:srgbClr val="FFFFFF"/>
                </a:solidFill>
              </a:rPr>
              <a:t>():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novaLinha()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novaLinha()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novaLinha()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0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1371"/>
                </a:solidFill>
              </a:rPr>
              <a:t>Módulos</a:t>
            </a:r>
            <a:endParaRPr>
              <a:solidFill>
                <a:srgbClr val="611371"/>
              </a:solidFill>
            </a:endParaRPr>
          </a:p>
        </p:txBody>
      </p:sp>
      <p:sp>
        <p:nvSpPr>
          <p:cNvPr id="670" name="Google Shape;670;p107"/>
          <p:cNvSpPr txBox="1"/>
          <p:nvPr>
            <p:ph idx="4294967295" type="body"/>
          </p:nvPr>
        </p:nvSpPr>
        <p:spPr>
          <a:xfrm>
            <a:off x="311700" y="1468825"/>
            <a:ext cx="3396000" cy="30999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1859B"/>
                </a:solidFill>
              </a:rPr>
              <a:t>import</a:t>
            </a:r>
            <a:r>
              <a:rPr lang="en">
                <a:solidFill>
                  <a:srgbClr val="FFFFFF"/>
                </a:solidFill>
              </a:rPr>
              <a:t> math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1859B"/>
                </a:solidFill>
              </a:rPr>
              <a:t>print</a:t>
            </a:r>
            <a:r>
              <a:rPr lang="en">
                <a:solidFill>
                  <a:srgbClr val="FFFFFF"/>
                </a:solidFill>
              </a:rPr>
              <a:t>(math.pi)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1859B"/>
                </a:solidFill>
              </a:rPr>
              <a:t>print</a:t>
            </a:r>
            <a:r>
              <a:rPr lang="en">
                <a:solidFill>
                  <a:srgbClr val="FFFFFF"/>
                </a:solidFill>
              </a:rPr>
              <a:t>(math.e)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31859B"/>
                </a:solidFill>
              </a:rPr>
              <a:t>print</a:t>
            </a:r>
            <a:r>
              <a:rPr lang="en">
                <a:solidFill>
                  <a:srgbClr val="FFFFFF"/>
                </a:solidFill>
              </a:rPr>
              <a:t>(math.sqrt(2.0))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71" name="Google Shape;671;p107"/>
          <p:cNvSpPr txBox="1"/>
          <p:nvPr>
            <p:ph idx="4294967295" type="body"/>
          </p:nvPr>
        </p:nvSpPr>
        <p:spPr>
          <a:xfrm>
            <a:off x="4783625" y="372500"/>
            <a:ext cx="4048800" cy="41961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1859B"/>
                </a:solidFill>
              </a:rPr>
              <a:t>import</a:t>
            </a:r>
            <a:r>
              <a:rPr lang="en">
                <a:solidFill>
                  <a:srgbClr val="FFFFFF"/>
                </a:solidFill>
              </a:rPr>
              <a:t> turtle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wn = turtle.Screen()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alex = turtle.Turtle()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alex.forward(150)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alex.left(90)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alex.forward(75)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wn.exitonclick()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5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Ada Lovelace</a:t>
            </a:r>
            <a:endParaRPr/>
          </a:p>
        </p:txBody>
      </p:sp>
      <p:sp>
        <p:nvSpPr>
          <p:cNvPr id="211" name="Google Shape;211;p45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1843</a:t>
            </a:r>
            <a:endParaRPr/>
          </a:p>
        </p:txBody>
      </p:sp>
      <p:sp>
        <p:nvSpPr>
          <p:cNvPr id="212" name="Google Shape;212;p45"/>
          <p:cNvSpPr txBox="1"/>
          <p:nvPr>
            <p:ph idx="2" type="body"/>
          </p:nvPr>
        </p:nvSpPr>
        <p:spPr>
          <a:xfrm>
            <a:off x="5143500" y="2339075"/>
            <a:ext cx="3615600" cy="15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rPr b="1" i="0" lang="en" sz="19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Matemática e escritora inglesa</a:t>
            </a:r>
            <a:endParaRPr i="0" sz="1900" u="none" cap="none" strike="noStrike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20140307213602.jpg" id="213" name="Google Shape;21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0425" y="907474"/>
            <a:ext cx="2249700" cy="1431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da-Lovelace-iQ-980x653.jpg" id="214" name="Google Shape;21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0125" y="907476"/>
            <a:ext cx="2148510" cy="14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798000"/>
            <a:ext cx="1345500" cy="13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08"/>
          <p:cNvSpPr txBox="1"/>
          <p:nvPr>
            <p:ph type="title"/>
          </p:nvPr>
        </p:nvSpPr>
        <p:spPr>
          <a:xfrm>
            <a:off x="303975" y="310400"/>
            <a:ext cx="4300800" cy="107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611371"/>
                </a:solidFill>
              </a:rPr>
              <a:t>PyLadies Parnaíba</a:t>
            </a:r>
            <a:endParaRPr i="1">
              <a:solidFill>
                <a:srgbClr val="61137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FF"/>
                </a:solidFill>
              </a:rPr>
              <a:t> </a:t>
            </a:r>
            <a:endParaRPr i="1">
              <a:solidFill>
                <a:srgbClr val="0000FF"/>
              </a:solidFill>
            </a:endParaRPr>
          </a:p>
        </p:txBody>
      </p:sp>
      <p:sp>
        <p:nvSpPr>
          <p:cNvPr id="677" name="Google Shape;677;p108"/>
          <p:cNvSpPr txBox="1"/>
          <p:nvPr>
            <p:ph idx="2" type="body"/>
          </p:nvPr>
        </p:nvSpPr>
        <p:spPr>
          <a:xfrm>
            <a:off x="303975" y="1733125"/>
            <a:ext cx="4300800" cy="20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</a:rPr>
              <a:t>     </a:t>
            </a:r>
            <a:r>
              <a:rPr b="1" lang="en" sz="2400">
                <a:solidFill>
                  <a:srgbClr val="611371"/>
                </a:solidFill>
              </a:rPr>
              <a:t>PyLadiesPHB</a:t>
            </a:r>
            <a:endParaRPr b="1" sz="2400">
              <a:solidFill>
                <a:srgbClr val="61137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11371"/>
                </a:solidFill>
              </a:rPr>
              <a:t>     </a:t>
            </a:r>
            <a:r>
              <a:rPr b="1" lang="en" sz="2400">
                <a:solidFill>
                  <a:srgbClr val="611371"/>
                </a:solidFill>
              </a:rPr>
              <a:t>parnaibaPyladies</a:t>
            </a:r>
            <a:endParaRPr b="1" sz="2400">
              <a:solidFill>
                <a:srgbClr val="61137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</a:rPr>
              <a:t>     </a:t>
            </a:r>
            <a:r>
              <a:rPr b="1" lang="en" sz="2400">
                <a:solidFill>
                  <a:srgbClr val="611371"/>
                </a:solidFill>
              </a:rPr>
              <a:t>@pyladiesphb</a:t>
            </a:r>
            <a:endParaRPr b="1" sz="2400">
              <a:solidFill>
                <a:srgbClr val="61137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61137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rgbClr val="0000FF"/>
              </a:solidFill>
            </a:endParaRPr>
          </a:p>
        </p:txBody>
      </p:sp>
      <p:pic>
        <p:nvPicPr>
          <p:cNvPr id="678" name="Google Shape;678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038" y="2994875"/>
            <a:ext cx="615850" cy="61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108"/>
          <p:cNvPicPr preferRelativeResize="0"/>
          <p:nvPr/>
        </p:nvPicPr>
        <p:blipFill rotWithShape="1">
          <a:blip r:embed="rId4">
            <a:alphaModFix/>
          </a:blip>
          <a:srcRect b="9164" l="33498" r="28636" t="21827"/>
          <a:stretch/>
        </p:blipFill>
        <p:spPr>
          <a:xfrm>
            <a:off x="339688" y="2263813"/>
            <a:ext cx="691126" cy="615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063" y="1604225"/>
            <a:ext cx="544400" cy="54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1" name="Google Shape;681;p1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8125" y="3762400"/>
            <a:ext cx="691128" cy="562571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108"/>
          <p:cNvSpPr txBox="1"/>
          <p:nvPr/>
        </p:nvSpPr>
        <p:spPr>
          <a:xfrm>
            <a:off x="1231975" y="3615450"/>
            <a:ext cx="26025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1137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@pyladiesphb</a:t>
            </a:r>
            <a:endParaRPr b="1" sz="2400">
              <a:solidFill>
                <a:srgbClr val="61137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683" name="Google Shape;683;p10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14700" y="0"/>
            <a:ext cx="47293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09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689" name="Google Shape;689;p109"/>
          <p:cNvSpPr/>
          <p:nvPr/>
        </p:nvSpPr>
        <p:spPr>
          <a:xfrm>
            <a:off x="5715000" y="2227675"/>
            <a:ext cx="571500" cy="571500"/>
          </a:xfrm>
          <a:prstGeom prst="hear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6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Oswald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As mulheres que programaram o ENIAC</a:t>
            </a:r>
            <a:endParaRPr/>
          </a:p>
        </p:txBody>
      </p:sp>
      <p:sp>
        <p:nvSpPr>
          <p:cNvPr id="221" name="Google Shape;221;p46"/>
          <p:cNvSpPr txBox="1"/>
          <p:nvPr>
            <p:ph idx="1" type="subTitle"/>
          </p:nvPr>
        </p:nvSpPr>
        <p:spPr>
          <a:xfrm>
            <a:off x="265500" y="286795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0" i="0" lang="en" sz="19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1941</a:t>
            </a:r>
            <a:endParaRPr/>
          </a:p>
        </p:txBody>
      </p:sp>
      <p:sp>
        <p:nvSpPr>
          <p:cNvPr id="222" name="Google Shape;222;p46"/>
          <p:cNvSpPr txBox="1"/>
          <p:nvPr>
            <p:ph idx="2" type="body"/>
          </p:nvPr>
        </p:nvSpPr>
        <p:spPr>
          <a:xfrm>
            <a:off x="5029675" y="-9972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Conhecidas como computadoras (as mulheres que computavam)</a:t>
            </a:r>
            <a:endParaRPr b="1"/>
          </a:p>
        </p:txBody>
      </p:sp>
      <p:pic>
        <p:nvPicPr>
          <p:cNvPr descr="eniac-jordanaadrade.png" id="223" name="Google Shape;22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1700" y="152400"/>
            <a:ext cx="4309234" cy="323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869100"/>
            <a:ext cx="1274399" cy="127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wnhxi (1).jpg" id="229" name="Google Shape;229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7525" y="174700"/>
            <a:ext cx="5217300" cy="467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896050"/>
            <a:ext cx="1247450" cy="124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614F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odern-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611371"/>
      </a:accent3>
      <a:accent4>
        <a:srgbClr val="4040E9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